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5"/>
  </p:notesMasterIdLst>
  <p:sldIdLst>
    <p:sldId id="256" r:id="rId2"/>
    <p:sldId id="327" r:id="rId3"/>
    <p:sldId id="259" r:id="rId4"/>
    <p:sldId id="268" r:id="rId5"/>
    <p:sldId id="265" r:id="rId6"/>
    <p:sldId id="332" r:id="rId7"/>
    <p:sldId id="258" r:id="rId8"/>
    <p:sldId id="325" r:id="rId9"/>
    <p:sldId id="276" r:id="rId10"/>
    <p:sldId id="374" r:id="rId11"/>
    <p:sldId id="328" r:id="rId12"/>
    <p:sldId id="363" r:id="rId13"/>
    <p:sldId id="261" r:id="rId14"/>
    <p:sldId id="337" r:id="rId15"/>
    <p:sldId id="278" r:id="rId16"/>
    <p:sldId id="279" r:id="rId17"/>
    <p:sldId id="280" r:id="rId18"/>
    <p:sldId id="285" r:id="rId19"/>
    <p:sldId id="286" r:id="rId20"/>
    <p:sldId id="281" r:id="rId21"/>
    <p:sldId id="282" r:id="rId22"/>
    <p:sldId id="283" r:id="rId23"/>
    <p:sldId id="339" r:id="rId24"/>
    <p:sldId id="340" r:id="rId25"/>
    <p:sldId id="342" r:id="rId26"/>
    <p:sldId id="343" r:id="rId27"/>
    <p:sldId id="338" r:id="rId28"/>
    <p:sldId id="353" r:id="rId29"/>
    <p:sldId id="367" r:id="rId30"/>
    <p:sldId id="368" r:id="rId31"/>
    <p:sldId id="369" r:id="rId32"/>
    <p:sldId id="272" r:id="rId33"/>
    <p:sldId id="364" r:id="rId34"/>
    <p:sldId id="321" r:id="rId35"/>
    <p:sldId id="304" r:id="rId36"/>
    <p:sldId id="303" r:id="rId37"/>
    <p:sldId id="344" r:id="rId38"/>
    <p:sldId id="375" r:id="rId39"/>
    <p:sldId id="289" r:id="rId40"/>
    <p:sldId id="290" r:id="rId41"/>
    <p:sldId id="291" r:id="rId42"/>
    <p:sldId id="292" r:id="rId43"/>
    <p:sldId id="293" r:id="rId44"/>
    <p:sldId id="294" r:id="rId45"/>
    <p:sldId id="295" r:id="rId46"/>
    <p:sldId id="355" r:id="rId47"/>
    <p:sldId id="345" r:id="rId48"/>
    <p:sldId id="378" r:id="rId49"/>
    <p:sldId id="297" r:id="rId50"/>
    <p:sldId id="347" r:id="rId51"/>
    <p:sldId id="361" r:id="rId52"/>
    <p:sldId id="274" r:id="rId53"/>
    <p:sldId id="365" r:id="rId54"/>
    <p:sldId id="322" r:id="rId55"/>
    <p:sldId id="356" r:id="rId56"/>
    <p:sldId id="357" r:id="rId57"/>
    <p:sldId id="358" r:id="rId58"/>
    <p:sldId id="359" r:id="rId59"/>
    <p:sldId id="360" r:id="rId60"/>
    <p:sldId id="348" r:id="rId61"/>
    <p:sldId id="310" r:id="rId62"/>
    <p:sldId id="311" r:id="rId63"/>
    <p:sldId id="333" r:id="rId64"/>
    <p:sldId id="362" r:id="rId65"/>
    <p:sldId id="324" r:id="rId66"/>
    <p:sldId id="314" r:id="rId67"/>
    <p:sldId id="312" r:id="rId68"/>
    <p:sldId id="313" r:id="rId69"/>
    <p:sldId id="315" r:id="rId70"/>
    <p:sldId id="316" r:id="rId71"/>
    <p:sldId id="277" r:id="rId72"/>
    <p:sldId id="379" r:id="rId73"/>
    <p:sldId id="372"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0"/>
    <p:restoredTop sz="92665"/>
  </p:normalViewPr>
  <p:slideViewPr>
    <p:cSldViewPr snapToGrid="0" snapToObjects="1">
      <p:cViewPr varScale="1">
        <p:scale>
          <a:sx n="91" d="100"/>
          <a:sy n="91" d="100"/>
        </p:scale>
        <p:origin x="19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var/folders/8j/309c_zys0g7f1vqpkq8lz6_h0000gn/T/com.microsoft.Outlook/Outlook%20Temp/HS%20Graduation%20Rates%2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mayaschreiber/Dropbox%20(UFL)/CTAC%20Technical%20Adv%20Comm/Final%20Deliverable%20for%20the%20Trust/Raw%20Data/Learn%20to%20be%20Successful/graduation%20rate%20by%20race_2014-2019_DO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hknopf/Dropbox%20(UFL)/CTAC%20Technical%20Adv%20Comm/Final%20Deliverable%20for%20the%20Trust/Raw%20Data/Relationships%20to%20Caregivers/January%202017-December%202019%20Child%20Abuse%20Report%20Data%20With%20Note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var/folders/8j/309c_zys0g7f1vqpkq8lz6_h0000gn/T/com.microsoft.Outlook/Outlook%20Temp/January%202017-December%202019%20Child%20Abuse%20Report%20Data%20With%20Note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var/folders/8j/309c_zys0g7f1vqpkq8lz6_h0000gn/T/com.microsoft.Outlook/Outlook%20Temp/January%202017-December%202019%20Child%20Abuse%20Report%20Data%20With%20Note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var/folders/8j/309c_zys0g7f1vqpkq8lz6_h0000gn/T/com.microsoft.Outlook/Outlook%20Temp/January%202017-December%202019%20Child%20Abuse%20Report%20Data%20With%20Note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var/folders/8j/309c_zys0g7f1vqpkq8lz6_h0000gn/T/com.microsoft.Outlook/Outlook%20Temp/January%202017-December%202019%20Child%20Abuse%20Report%20Data%20With%20Note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Users/hknopf/Dropbox%20(UFL)/CTAC%20Technical%20Adv%20Comm/Indicator%20Data%20v4.xlsx" TargetMode="External"/><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mayaschreiber/Dropbox%20(UFL)/CTAC%20Technical%20Adv%20Comm/Indicator%20Data%20v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Insured Children,</a:t>
            </a:r>
            <a:r>
              <a:rPr lang="en-US" sz="2400" baseline="0" dirty="0"/>
              <a:t> Ages 0-17</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Health!$B$17</c:f>
              <c:strCache>
                <c:ptCount val="1"/>
                <c:pt idx="0">
                  <c:v>AC_Percent</c:v>
                </c:pt>
              </c:strCache>
            </c:strRef>
          </c:tx>
          <c:spPr>
            <a:solidFill>
              <a:schemeClr val="accent2"/>
            </a:solidFill>
            <a:ln>
              <a:noFill/>
            </a:ln>
            <a:effectLst/>
          </c:spPr>
          <c:invertIfNegative val="0"/>
          <c:val>
            <c:numRef>
              <c:f>Health!$B$18:$B$20</c:f>
              <c:numCache>
                <c:formatCode>General</c:formatCode>
                <c:ptCount val="3"/>
                <c:pt idx="0">
                  <c:v>0.93400000000000005</c:v>
                </c:pt>
                <c:pt idx="1">
                  <c:v>0.94099999999999995</c:v>
                </c:pt>
                <c:pt idx="2">
                  <c:v>0.95699999999999996</c:v>
                </c:pt>
              </c:numCache>
            </c:numRef>
          </c:val>
          <c:extLst>
            <c:ext xmlns:c16="http://schemas.microsoft.com/office/drawing/2014/chart" uri="{C3380CC4-5D6E-409C-BE32-E72D297353CC}">
              <c16:uniqueId val="{00000000-7C64-5D44-A587-09D985340D3C}"/>
            </c:ext>
          </c:extLst>
        </c:ser>
        <c:ser>
          <c:idx val="0"/>
          <c:order val="1"/>
          <c:tx>
            <c:strRef>
              <c:f>Health!$E$17</c:f>
              <c:strCache>
                <c:ptCount val="1"/>
                <c:pt idx="0">
                  <c:v>FL_Percent</c:v>
                </c:pt>
              </c:strCache>
            </c:strRef>
          </c:tx>
          <c:spPr>
            <a:solidFill>
              <a:schemeClr val="accent1"/>
            </a:solidFill>
            <a:ln>
              <a:noFill/>
            </a:ln>
            <a:effectLst/>
          </c:spPr>
          <c:invertIfNegative val="0"/>
          <c:cat>
            <c:numRef>
              <c:f>Health!$D$18:$D$20</c:f>
              <c:numCache>
                <c:formatCode>General</c:formatCode>
                <c:ptCount val="3"/>
                <c:pt idx="0">
                  <c:v>2015</c:v>
                </c:pt>
                <c:pt idx="1">
                  <c:v>2016</c:v>
                </c:pt>
                <c:pt idx="2">
                  <c:v>2018</c:v>
                </c:pt>
              </c:numCache>
            </c:numRef>
          </c:cat>
          <c:val>
            <c:numRef>
              <c:f>Health!$E$18:$E$20</c:f>
              <c:numCache>
                <c:formatCode>General</c:formatCode>
                <c:ptCount val="3"/>
                <c:pt idx="0">
                  <c:v>0.9</c:v>
                </c:pt>
                <c:pt idx="1">
                  <c:v>0.91100000000000003</c:v>
                </c:pt>
                <c:pt idx="2">
                  <c:v>0.92400000000000004</c:v>
                </c:pt>
              </c:numCache>
            </c:numRef>
          </c:val>
          <c:extLst>
            <c:ext xmlns:c16="http://schemas.microsoft.com/office/drawing/2014/chart" uri="{C3380CC4-5D6E-409C-BE32-E72D297353CC}">
              <c16:uniqueId val="{00000001-7C64-5D44-A587-09D985340D3C}"/>
            </c:ext>
          </c:extLst>
        </c:ser>
        <c:dLbls>
          <c:showLegendKey val="0"/>
          <c:showVal val="0"/>
          <c:showCatName val="0"/>
          <c:showSerName val="0"/>
          <c:showPercent val="0"/>
          <c:showBubbleSize val="0"/>
        </c:dLbls>
        <c:gapWidth val="219"/>
        <c:overlap val="-27"/>
        <c:axId val="879584319"/>
        <c:axId val="870972799"/>
      </c:barChart>
      <c:catAx>
        <c:axId val="87958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70972799"/>
        <c:crosses val="autoZero"/>
        <c:auto val="1"/>
        <c:lblAlgn val="ctr"/>
        <c:lblOffset val="100"/>
        <c:noMultiLvlLbl val="0"/>
      </c:catAx>
      <c:valAx>
        <c:axId val="870972799"/>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Precent of Children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584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Infant Death</a:t>
            </a:r>
            <a:r>
              <a:rPr lang="en-US" sz="2400" baseline="0" dirty="0"/>
              <a:t> Rate per 1,000 Live Births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Health!$D$50</c:f>
              <c:strCache>
                <c:ptCount val="1"/>
                <c:pt idx="0">
                  <c:v>AC_Rate per 1,000</c:v>
                </c:pt>
              </c:strCache>
            </c:strRef>
          </c:tx>
          <c:spPr>
            <a:solidFill>
              <a:schemeClr val="accent1"/>
            </a:solidFill>
            <a:ln>
              <a:noFill/>
            </a:ln>
            <a:effectLst/>
          </c:spPr>
          <c:invertIfNegative val="0"/>
          <c:cat>
            <c:numRef>
              <c:f>Health!$F$51:$F$53</c:f>
              <c:numCache>
                <c:formatCode>General</c:formatCode>
                <c:ptCount val="3"/>
                <c:pt idx="0">
                  <c:v>2016</c:v>
                </c:pt>
                <c:pt idx="1">
                  <c:v>2017</c:v>
                </c:pt>
                <c:pt idx="2">
                  <c:v>2018</c:v>
                </c:pt>
              </c:numCache>
            </c:numRef>
          </c:cat>
          <c:val>
            <c:numRef>
              <c:f>Health!$D$51:$D$53</c:f>
              <c:numCache>
                <c:formatCode>#,##0.0</c:formatCode>
                <c:ptCount val="3"/>
                <c:pt idx="0">
                  <c:v>8.4</c:v>
                </c:pt>
                <c:pt idx="1">
                  <c:v>7.8</c:v>
                </c:pt>
                <c:pt idx="2" formatCode="#,##0.00">
                  <c:v>11</c:v>
                </c:pt>
              </c:numCache>
            </c:numRef>
          </c:val>
          <c:extLst>
            <c:ext xmlns:c16="http://schemas.microsoft.com/office/drawing/2014/chart" uri="{C3380CC4-5D6E-409C-BE32-E72D297353CC}">
              <c16:uniqueId val="{00000000-A58C-1342-92EF-D8804B037A13}"/>
            </c:ext>
          </c:extLst>
        </c:ser>
        <c:ser>
          <c:idx val="1"/>
          <c:order val="1"/>
          <c:tx>
            <c:strRef>
              <c:f>Health!$I$50</c:f>
              <c:strCache>
                <c:ptCount val="1"/>
                <c:pt idx="0">
                  <c:v>FL_Rate per 1,000</c:v>
                </c:pt>
              </c:strCache>
            </c:strRef>
          </c:tx>
          <c:spPr>
            <a:solidFill>
              <a:schemeClr val="accent2"/>
            </a:solidFill>
            <a:ln>
              <a:noFill/>
            </a:ln>
            <a:effectLst/>
          </c:spPr>
          <c:invertIfNegative val="0"/>
          <c:cat>
            <c:numRef>
              <c:f>Health!$F$51:$F$53</c:f>
              <c:numCache>
                <c:formatCode>General</c:formatCode>
                <c:ptCount val="3"/>
                <c:pt idx="0">
                  <c:v>2016</c:v>
                </c:pt>
                <c:pt idx="1">
                  <c:v>2017</c:v>
                </c:pt>
                <c:pt idx="2">
                  <c:v>2018</c:v>
                </c:pt>
              </c:numCache>
            </c:numRef>
          </c:cat>
          <c:val>
            <c:numRef>
              <c:f>Health!$I$51:$I$53</c:f>
              <c:numCache>
                <c:formatCode>General</c:formatCode>
                <c:ptCount val="3"/>
                <c:pt idx="0">
                  <c:v>6.1</c:v>
                </c:pt>
                <c:pt idx="1">
                  <c:v>6.1</c:v>
                </c:pt>
                <c:pt idx="2">
                  <c:v>6</c:v>
                </c:pt>
              </c:numCache>
            </c:numRef>
          </c:val>
          <c:extLst>
            <c:ext xmlns:c16="http://schemas.microsoft.com/office/drawing/2014/chart" uri="{C3380CC4-5D6E-409C-BE32-E72D297353CC}">
              <c16:uniqueId val="{00000001-A58C-1342-92EF-D8804B037A13}"/>
            </c:ext>
          </c:extLst>
        </c:ser>
        <c:dLbls>
          <c:showLegendKey val="0"/>
          <c:showVal val="0"/>
          <c:showCatName val="0"/>
          <c:showSerName val="0"/>
          <c:showPercent val="0"/>
          <c:showBubbleSize val="0"/>
        </c:dLbls>
        <c:gapWidth val="219"/>
        <c:overlap val="-27"/>
        <c:axId val="884586351"/>
        <c:axId val="831848079"/>
      </c:barChart>
      <c:catAx>
        <c:axId val="88458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31848079"/>
        <c:crosses val="autoZero"/>
        <c:auto val="1"/>
        <c:lblAlgn val="ctr"/>
        <c:lblOffset val="100"/>
        <c:noMultiLvlLbl val="0"/>
      </c:catAx>
      <c:valAx>
        <c:axId val="831848079"/>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Death</a:t>
                </a:r>
                <a:r>
                  <a:rPr lang="en-US" sz="2000" baseline="0" dirty="0"/>
                  <a:t> Rate per 1,000</a:t>
                </a:r>
                <a:endParaRPr lang="en-US"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58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Student</a:t>
            </a:r>
            <a:r>
              <a:rPr lang="en-US" sz="2400" baseline="0" dirty="0"/>
              <a:t> </a:t>
            </a:r>
            <a:r>
              <a:rPr lang="en-US" sz="2400" dirty="0"/>
              <a:t>to</a:t>
            </a:r>
            <a:r>
              <a:rPr lang="en-US" sz="2400" baseline="0" dirty="0"/>
              <a:t> </a:t>
            </a:r>
            <a:r>
              <a:rPr lang="en-US" sz="2400" dirty="0"/>
              <a:t>School</a:t>
            </a:r>
            <a:r>
              <a:rPr lang="en-US" sz="2400" baseline="0" dirty="0"/>
              <a:t> Nurse Ratio, K-12</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Health!$B$24</c:f>
              <c:strCache>
                <c:ptCount val="1"/>
                <c:pt idx="0">
                  <c:v>AC_Ratio</c:v>
                </c:pt>
              </c:strCache>
            </c:strRef>
          </c:tx>
          <c:spPr>
            <a:solidFill>
              <a:schemeClr val="accent1"/>
            </a:solidFill>
            <a:ln>
              <a:noFill/>
            </a:ln>
            <a:effectLst/>
          </c:spPr>
          <c:invertIfNegative val="0"/>
          <c:cat>
            <c:numRef>
              <c:f>Health!$D$25:$D$27</c:f>
              <c:numCache>
                <c:formatCode>General</c:formatCode>
                <c:ptCount val="3"/>
                <c:pt idx="0">
                  <c:v>2015</c:v>
                </c:pt>
                <c:pt idx="1">
                  <c:v>2016</c:v>
                </c:pt>
                <c:pt idx="2">
                  <c:v>2017</c:v>
                </c:pt>
              </c:numCache>
            </c:numRef>
          </c:cat>
          <c:val>
            <c:numRef>
              <c:f>Health!$B$25:$B$27</c:f>
              <c:numCache>
                <c:formatCode>General</c:formatCode>
                <c:ptCount val="3"/>
                <c:pt idx="0">
                  <c:v>1127.7</c:v>
                </c:pt>
                <c:pt idx="1">
                  <c:v>1179</c:v>
                </c:pt>
                <c:pt idx="2">
                  <c:v>1190.5999999999999</c:v>
                </c:pt>
              </c:numCache>
            </c:numRef>
          </c:val>
          <c:extLst>
            <c:ext xmlns:c16="http://schemas.microsoft.com/office/drawing/2014/chart" uri="{C3380CC4-5D6E-409C-BE32-E72D297353CC}">
              <c16:uniqueId val="{00000000-4C68-CC4E-9F78-5CEC067FC033}"/>
            </c:ext>
          </c:extLst>
        </c:ser>
        <c:ser>
          <c:idx val="1"/>
          <c:order val="1"/>
          <c:tx>
            <c:strRef>
              <c:f>Health!$E$24</c:f>
              <c:strCache>
                <c:ptCount val="1"/>
                <c:pt idx="0">
                  <c:v>FL_Ratio</c:v>
                </c:pt>
              </c:strCache>
            </c:strRef>
          </c:tx>
          <c:spPr>
            <a:solidFill>
              <a:schemeClr val="accent2"/>
            </a:solidFill>
            <a:ln>
              <a:noFill/>
            </a:ln>
            <a:effectLst/>
          </c:spPr>
          <c:invertIfNegative val="0"/>
          <c:cat>
            <c:numRef>
              <c:f>Health!$D$25:$D$27</c:f>
              <c:numCache>
                <c:formatCode>General</c:formatCode>
                <c:ptCount val="3"/>
                <c:pt idx="0">
                  <c:v>2015</c:v>
                </c:pt>
                <c:pt idx="1">
                  <c:v>2016</c:v>
                </c:pt>
                <c:pt idx="2">
                  <c:v>2017</c:v>
                </c:pt>
              </c:numCache>
            </c:numRef>
          </c:cat>
          <c:val>
            <c:numRef>
              <c:f>Health!$E$25:$E$27</c:f>
              <c:numCache>
                <c:formatCode>General</c:formatCode>
                <c:ptCount val="3"/>
                <c:pt idx="0">
                  <c:v>2410</c:v>
                </c:pt>
                <c:pt idx="1">
                  <c:v>2381.5</c:v>
                </c:pt>
                <c:pt idx="2">
                  <c:v>2392.6999999999998</c:v>
                </c:pt>
              </c:numCache>
            </c:numRef>
          </c:val>
          <c:extLst>
            <c:ext xmlns:c16="http://schemas.microsoft.com/office/drawing/2014/chart" uri="{C3380CC4-5D6E-409C-BE32-E72D297353CC}">
              <c16:uniqueId val="{00000001-4C68-CC4E-9F78-5CEC067FC033}"/>
            </c:ext>
          </c:extLst>
        </c:ser>
        <c:dLbls>
          <c:showLegendKey val="0"/>
          <c:showVal val="0"/>
          <c:showCatName val="0"/>
          <c:showSerName val="0"/>
          <c:showPercent val="0"/>
          <c:showBubbleSize val="0"/>
        </c:dLbls>
        <c:gapWidth val="219"/>
        <c:overlap val="-27"/>
        <c:axId val="883526895"/>
        <c:axId val="883436303"/>
      </c:barChart>
      <c:catAx>
        <c:axId val="88352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3436303"/>
        <c:crosses val="autoZero"/>
        <c:auto val="1"/>
        <c:lblAlgn val="ctr"/>
        <c:lblOffset val="100"/>
        <c:noMultiLvlLbl val="0"/>
      </c:catAx>
      <c:valAx>
        <c:axId val="883436303"/>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Students per Nurse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526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Birth</a:t>
            </a:r>
            <a:r>
              <a:rPr lang="en-US" sz="2400" baseline="0" dirty="0"/>
              <a:t>s to Teen Mothers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Health!$D$110</c:f>
              <c:strCache>
                <c:ptCount val="1"/>
                <c:pt idx="0">
                  <c:v>AC_Rate per 1,000</c:v>
                </c:pt>
              </c:strCache>
            </c:strRef>
          </c:tx>
          <c:spPr>
            <a:solidFill>
              <a:schemeClr val="accent1"/>
            </a:solidFill>
            <a:ln>
              <a:noFill/>
            </a:ln>
            <a:effectLst/>
          </c:spPr>
          <c:invertIfNegative val="0"/>
          <c:cat>
            <c:numRef>
              <c:f>Health!$F$111:$F$113</c:f>
              <c:numCache>
                <c:formatCode>General</c:formatCode>
                <c:ptCount val="3"/>
                <c:pt idx="0">
                  <c:v>2016</c:v>
                </c:pt>
                <c:pt idx="1">
                  <c:v>2017</c:v>
                </c:pt>
                <c:pt idx="2">
                  <c:v>2018</c:v>
                </c:pt>
              </c:numCache>
            </c:numRef>
          </c:cat>
          <c:val>
            <c:numRef>
              <c:f>Health!$D$111:$D$113</c:f>
              <c:numCache>
                <c:formatCode>General</c:formatCode>
                <c:ptCount val="3"/>
                <c:pt idx="0">
                  <c:v>11.3</c:v>
                </c:pt>
                <c:pt idx="1">
                  <c:v>11.5</c:v>
                </c:pt>
                <c:pt idx="2">
                  <c:v>11.1</c:v>
                </c:pt>
              </c:numCache>
            </c:numRef>
          </c:val>
          <c:extLst>
            <c:ext xmlns:c16="http://schemas.microsoft.com/office/drawing/2014/chart" uri="{C3380CC4-5D6E-409C-BE32-E72D297353CC}">
              <c16:uniqueId val="{00000000-AD51-5E46-821A-CB7C8D0CCE8A}"/>
            </c:ext>
          </c:extLst>
        </c:ser>
        <c:ser>
          <c:idx val="1"/>
          <c:order val="1"/>
          <c:tx>
            <c:strRef>
              <c:f>Health!$I$110</c:f>
              <c:strCache>
                <c:ptCount val="1"/>
                <c:pt idx="0">
                  <c:v>FL_Rate per 1,000</c:v>
                </c:pt>
              </c:strCache>
            </c:strRef>
          </c:tx>
          <c:spPr>
            <a:solidFill>
              <a:schemeClr val="accent2"/>
            </a:solidFill>
            <a:ln>
              <a:noFill/>
            </a:ln>
            <a:effectLst/>
          </c:spPr>
          <c:invertIfNegative val="0"/>
          <c:cat>
            <c:numRef>
              <c:f>Health!$F$111:$F$113</c:f>
              <c:numCache>
                <c:formatCode>General</c:formatCode>
                <c:ptCount val="3"/>
                <c:pt idx="0">
                  <c:v>2016</c:v>
                </c:pt>
                <c:pt idx="1">
                  <c:v>2017</c:v>
                </c:pt>
                <c:pt idx="2">
                  <c:v>2018</c:v>
                </c:pt>
              </c:numCache>
            </c:numRef>
          </c:cat>
          <c:val>
            <c:numRef>
              <c:f>Health!$I$111:$I$113</c:f>
              <c:numCache>
                <c:formatCode>General</c:formatCode>
                <c:ptCount val="3"/>
                <c:pt idx="0">
                  <c:v>19.600000000000001</c:v>
                </c:pt>
                <c:pt idx="1">
                  <c:v>18.7</c:v>
                </c:pt>
                <c:pt idx="2">
                  <c:v>17.2</c:v>
                </c:pt>
              </c:numCache>
            </c:numRef>
          </c:val>
          <c:extLst>
            <c:ext xmlns:c16="http://schemas.microsoft.com/office/drawing/2014/chart" uri="{C3380CC4-5D6E-409C-BE32-E72D297353CC}">
              <c16:uniqueId val="{00000001-AD51-5E46-821A-CB7C8D0CCE8A}"/>
            </c:ext>
          </c:extLst>
        </c:ser>
        <c:dLbls>
          <c:showLegendKey val="0"/>
          <c:showVal val="0"/>
          <c:showCatName val="0"/>
          <c:showSerName val="0"/>
          <c:showPercent val="0"/>
          <c:showBubbleSize val="0"/>
        </c:dLbls>
        <c:gapWidth val="219"/>
        <c:overlap val="-27"/>
        <c:axId val="888976287"/>
        <c:axId val="889140159"/>
      </c:barChart>
      <c:catAx>
        <c:axId val="88897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9140159"/>
        <c:crosses val="autoZero"/>
        <c:auto val="1"/>
        <c:lblAlgn val="ctr"/>
        <c:lblOffset val="100"/>
        <c:noMultiLvlLbl val="0"/>
      </c:catAx>
      <c:valAx>
        <c:axId val="88914015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Births</a:t>
                </a:r>
                <a:r>
                  <a:rPr lang="en-US" sz="2000" baseline="0" dirty="0"/>
                  <a:t> per 1,000</a:t>
                </a:r>
                <a:endParaRPr lang="en-US"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97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Births to Teen Mothers,</a:t>
            </a:r>
          </a:p>
          <a:p>
            <a:pPr>
              <a:defRPr sz="2400"/>
            </a:pPr>
            <a:r>
              <a:rPr lang="en-US" sz="2400" dirty="0"/>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Health!$D$114</c:f>
              <c:strCache>
                <c:ptCount val="1"/>
                <c:pt idx="0">
                  <c:v>AC_White_Rate per 1,000</c:v>
                </c:pt>
              </c:strCache>
            </c:strRef>
          </c:tx>
          <c:spPr>
            <a:solidFill>
              <a:schemeClr val="accent1"/>
            </a:solidFill>
            <a:ln>
              <a:noFill/>
            </a:ln>
            <a:effectLst/>
          </c:spPr>
          <c:invertIfNegative val="0"/>
          <c:cat>
            <c:numRef>
              <c:f>Health!$A$115:$A$117</c:f>
              <c:numCache>
                <c:formatCode>General</c:formatCode>
                <c:ptCount val="3"/>
                <c:pt idx="0">
                  <c:v>2016</c:v>
                </c:pt>
                <c:pt idx="1">
                  <c:v>2017</c:v>
                </c:pt>
                <c:pt idx="2">
                  <c:v>2018</c:v>
                </c:pt>
              </c:numCache>
            </c:numRef>
          </c:cat>
          <c:val>
            <c:numRef>
              <c:f>Health!$D$115:$D$117</c:f>
              <c:numCache>
                <c:formatCode>General</c:formatCode>
                <c:ptCount val="3"/>
                <c:pt idx="0">
                  <c:v>6.7</c:v>
                </c:pt>
                <c:pt idx="1">
                  <c:v>6.5</c:v>
                </c:pt>
                <c:pt idx="2">
                  <c:v>6.1</c:v>
                </c:pt>
              </c:numCache>
            </c:numRef>
          </c:val>
          <c:extLst>
            <c:ext xmlns:c16="http://schemas.microsoft.com/office/drawing/2014/chart" uri="{C3380CC4-5D6E-409C-BE32-E72D297353CC}">
              <c16:uniqueId val="{00000000-958E-6541-9271-9F6D7B283880}"/>
            </c:ext>
          </c:extLst>
        </c:ser>
        <c:ser>
          <c:idx val="1"/>
          <c:order val="1"/>
          <c:tx>
            <c:strRef>
              <c:f>Health!$I$114</c:f>
              <c:strCache>
                <c:ptCount val="1"/>
                <c:pt idx="0">
                  <c:v>AC_Black &amp; Other_Rate per 1,000</c:v>
                </c:pt>
              </c:strCache>
            </c:strRef>
          </c:tx>
          <c:spPr>
            <a:solidFill>
              <a:schemeClr val="accent2"/>
            </a:solidFill>
            <a:ln>
              <a:noFill/>
            </a:ln>
            <a:effectLst/>
          </c:spPr>
          <c:invertIfNegative val="0"/>
          <c:cat>
            <c:numRef>
              <c:f>Health!$A$115:$A$117</c:f>
              <c:numCache>
                <c:formatCode>General</c:formatCode>
                <c:ptCount val="3"/>
                <c:pt idx="0">
                  <c:v>2016</c:v>
                </c:pt>
                <c:pt idx="1">
                  <c:v>2017</c:v>
                </c:pt>
                <c:pt idx="2">
                  <c:v>2018</c:v>
                </c:pt>
              </c:numCache>
            </c:numRef>
          </c:cat>
          <c:val>
            <c:numRef>
              <c:f>Health!$I$115:$I$117</c:f>
              <c:numCache>
                <c:formatCode>General</c:formatCode>
                <c:ptCount val="3"/>
                <c:pt idx="0">
                  <c:v>20.8</c:v>
                </c:pt>
                <c:pt idx="1">
                  <c:v>21.5</c:v>
                </c:pt>
                <c:pt idx="2">
                  <c:v>21.6</c:v>
                </c:pt>
              </c:numCache>
            </c:numRef>
          </c:val>
          <c:extLst>
            <c:ext xmlns:c16="http://schemas.microsoft.com/office/drawing/2014/chart" uri="{C3380CC4-5D6E-409C-BE32-E72D297353CC}">
              <c16:uniqueId val="{00000001-958E-6541-9271-9F6D7B283880}"/>
            </c:ext>
          </c:extLst>
        </c:ser>
        <c:dLbls>
          <c:showLegendKey val="0"/>
          <c:showVal val="0"/>
          <c:showCatName val="0"/>
          <c:showSerName val="0"/>
          <c:showPercent val="0"/>
          <c:showBubbleSize val="0"/>
        </c:dLbls>
        <c:gapWidth val="219"/>
        <c:overlap val="-27"/>
        <c:axId val="812409487"/>
        <c:axId val="885966303"/>
      </c:barChart>
      <c:catAx>
        <c:axId val="81240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5966303"/>
        <c:crosses val="autoZero"/>
        <c:auto val="1"/>
        <c:lblAlgn val="ctr"/>
        <c:lblOffset val="100"/>
        <c:noMultiLvlLbl val="0"/>
      </c:catAx>
      <c:valAx>
        <c:axId val="88596630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Births per 1,000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0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Bacterial</a:t>
            </a:r>
            <a:r>
              <a:rPr lang="en-US" sz="2400" baseline="0" dirty="0"/>
              <a:t> STDs, Ages 13-20</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Health!$D$119</c:f>
              <c:strCache>
                <c:ptCount val="1"/>
                <c:pt idx="0">
                  <c:v>AC_ rate per 100,000</c:v>
                </c:pt>
              </c:strCache>
            </c:strRef>
          </c:tx>
          <c:spPr>
            <a:solidFill>
              <a:schemeClr val="accent1"/>
            </a:solidFill>
            <a:ln>
              <a:noFill/>
            </a:ln>
            <a:effectLst/>
          </c:spPr>
          <c:invertIfNegative val="0"/>
          <c:cat>
            <c:numRef>
              <c:f>Health!$F$120:$F$122</c:f>
              <c:numCache>
                <c:formatCode>General</c:formatCode>
                <c:ptCount val="3"/>
                <c:pt idx="0">
                  <c:v>2016</c:v>
                </c:pt>
                <c:pt idx="1">
                  <c:v>2017</c:v>
                </c:pt>
                <c:pt idx="2">
                  <c:v>2018</c:v>
                </c:pt>
              </c:numCache>
            </c:numRef>
          </c:cat>
          <c:val>
            <c:numRef>
              <c:f>Health!$D$120:$D$122</c:f>
              <c:numCache>
                <c:formatCode>#,##0.00</c:formatCode>
                <c:ptCount val="3"/>
                <c:pt idx="0">
                  <c:v>3335.2</c:v>
                </c:pt>
                <c:pt idx="1">
                  <c:v>2043.4</c:v>
                </c:pt>
                <c:pt idx="2">
                  <c:v>3051</c:v>
                </c:pt>
              </c:numCache>
            </c:numRef>
          </c:val>
          <c:extLst>
            <c:ext xmlns:c16="http://schemas.microsoft.com/office/drawing/2014/chart" uri="{C3380CC4-5D6E-409C-BE32-E72D297353CC}">
              <c16:uniqueId val="{00000000-5D9A-5F4B-8BEB-679F96F38BD4}"/>
            </c:ext>
          </c:extLst>
        </c:ser>
        <c:ser>
          <c:idx val="1"/>
          <c:order val="1"/>
          <c:tx>
            <c:strRef>
              <c:f>Health!$I$119</c:f>
              <c:strCache>
                <c:ptCount val="1"/>
                <c:pt idx="0">
                  <c:v>FL_ rate per 100,000</c:v>
                </c:pt>
              </c:strCache>
            </c:strRef>
          </c:tx>
          <c:spPr>
            <a:solidFill>
              <a:schemeClr val="accent2"/>
            </a:solidFill>
            <a:ln>
              <a:noFill/>
            </a:ln>
            <a:effectLst/>
          </c:spPr>
          <c:invertIfNegative val="0"/>
          <c:cat>
            <c:numRef>
              <c:f>Health!$F$120:$F$122</c:f>
              <c:numCache>
                <c:formatCode>General</c:formatCode>
                <c:ptCount val="3"/>
                <c:pt idx="0">
                  <c:v>2016</c:v>
                </c:pt>
                <c:pt idx="1">
                  <c:v>2017</c:v>
                </c:pt>
                <c:pt idx="2">
                  <c:v>2018</c:v>
                </c:pt>
              </c:numCache>
            </c:numRef>
          </c:cat>
          <c:val>
            <c:numRef>
              <c:f>Health!$I$120:$I$122</c:f>
              <c:numCache>
                <c:formatCode>General</c:formatCode>
                <c:ptCount val="3"/>
                <c:pt idx="0">
                  <c:v>2081.6999999999998</c:v>
                </c:pt>
                <c:pt idx="1">
                  <c:v>2242.6999999999998</c:v>
                </c:pt>
                <c:pt idx="2">
                  <c:v>2298.6999999999998</c:v>
                </c:pt>
              </c:numCache>
            </c:numRef>
          </c:val>
          <c:extLst>
            <c:ext xmlns:c16="http://schemas.microsoft.com/office/drawing/2014/chart" uri="{C3380CC4-5D6E-409C-BE32-E72D297353CC}">
              <c16:uniqueId val="{00000001-5D9A-5F4B-8BEB-679F96F38BD4}"/>
            </c:ext>
          </c:extLst>
        </c:ser>
        <c:dLbls>
          <c:showLegendKey val="0"/>
          <c:showVal val="0"/>
          <c:showCatName val="0"/>
          <c:showSerName val="0"/>
          <c:showPercent val="0"/>
          <c:showBubbleSize val="0"/>
        </c:dLbls>
        <c:gapWidth val="219"/>
        <c:overlap val="-27"/>
        <c:axId val="883978815"/>
        <c:axId val="881699087"/>
      </c:barChart>
      <c:catAx>
        <c:axId val="88397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81699087"/>
        <c:crosses val="autoZero"/>
        <c:auto val="1"/>
        <c:lblAlgn val="ctr"/>
        <c:lblOffset val="100"/>
        <c:noMultiLvlLbl val="0"/>
      </c:catAx>
      <c:valAx>
        <c:axId val="881699087"/>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Children</a:t>
                </a:r>
                <a:r>
                  <a:rPr lang="en-US" sz="2000" dirty="0"/>
                  <a:t>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97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Bacterial STDs, Ages 13-20,</a:t>
            </a:r>
          </a:p>
          <a:p>
            <a:pPr>
              <a:defRPr sz="2400"/>
            </a:pPr>
            <a:r>
              <a:rPr lang="en-US" sz="2400" dirty="0"/>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Health!$D$123</c:f>
              <c:strCache>
                <c:ptCount val="1"/>
                <c:pt idx="0">
                  <c:v>AC_White_Rate per 100,000</c:v>
                </c:pt>
              </c:strCache>
            </c:strRef>
          </c:tx>
          <c:spPr>
            <a:solidFill>
              <a:schemeClr val="accent1"/>
            </a:solidFill>
            <a:ln>
              <a:noFill/>
            </a:ln>
            <a:effectLst/>
          </c:spPr>
          <c:invertIfNegative val="0"/>
          <c:cat>
            <c:numRef>
              <c:f>Health!$F$124:$F$126</c:f>
              <c:numCache>
                <c:formatCode>General</c:formatCode>
                <c:ptCount val="3"/>
                <c:pt idx="0">
                  <c:v>2016</c:v>
                </c:pt>
                <c:pt idx="1">
                  <c:v>2017</c:v>
                </c:pt>
                <c:pt idx="2">
                  <c:v>2018</c:v>
                </c:pt>
              </c:numCache>
            </c:numRef>
          </c:cat>
          <c:val>
            <c:numRef>
              <c:f>Health!$D$124:$D$126</c:f>
              <c:numCache>
                <c:formatCode>#,##0.00</c:formatCode>
                <c:ptCount val="3"/>
                <c:pt idx="0">
                  <c:v>1228.2</c:v>
                </c:pt>
                <c:pt idx="1">
                  <c:v>1114.2</c:v>
                </c:pt>
                <c:pt idx="2">
                  <c:v>1214.7</c:v>
                </c:pt>
              </c:numCache>
            </c:numRef>
          </c:val>
          <c:extLst>
            <c:ext xmlns:c16="http://schemas.microsoft.com/office/drawing/2014/chart" uri="{C3380CC4-5D6E-409C-BE32-E72D297353CC}">
              <c16:uniqueId val="{00000000-FB50-8A4D-BB6F-900F2C64D768}"/>
            </c:ext>
          </c:extLst>
        </c:ser>
        <c:ser>
          <c:idx val="1"/>
          <c:order val="1"/>
          <c:tx>
            <c:strRef>
              <c:f>Health!$I$123</c:f>
              <c:strCache>
                <c:ptCount val="1"/>
                <c:pt idx="0">
                  <c:v>AC_Black &amp; Other_Rate per 100,000</c:v>
                </c:pt>
              </c:strCache>
            </c:strRef>
          </c:tx>
          <c:spPr>
            <a:solidFill>
              <a:schemeClr val="accent2"/>
            </a:solidFill>
            <a:ln>
              <a:noFill/>
            </a:ln>
            <a:effectLst/>
          </c:spPr>
          <c:invertIfNegative val="0"/>
          <c:cat>
            <c:numRef>
              <c:f>Health!$F$124:$F$126</c:f>
              <c:numCache>
                <c:formatCode>General</c:formatCode>
                <c:ptCount val="3"/>
                <c:pt idx="0">
                  <c:v>2016</c:v>
                </c:pt>
                <c:pt idx="1">
                  <c:v>2017</c:v>
                </c:pt>
                <c:pt idx="2">
                  <c:v>2018</c:v>
                </c:pt>
              </c:numCache>
            </c:numRef>
          </c:cat>
          <c:val>
            <c:numRef>
              <c:f>Health!$I$124:$I$126</c:f>
              <c:numCache>
                <c:formatCode>#,##0.00</c:formatCode>
                <c:ptCount val="3"/>
                <c:pt idx="0">
                  <c:v>7356.2</c:v>
                </c:pt>
                <c:pt idx="1">
                  <c:v>6218.6</c:v>
                </c:pt>
                <c:pt idx="2">
                  <c:v>6412.4</c:v>
                </c:pt>
              </c:numCache>
            </c:numRef>
          </c:val>
          <c:extLst>
            <c:ext xmlns:c16="http://schemas.microsoft.com/office/drawing/2014/chart" uri="{C3380CC4-5D6E-409C-BE32-E72D297353CC}">
              <c16:uniqueId val="{00000001-FB50-8A4D-BB6F-900F2C64D768}"/>
            </c:ext>
          </c:extLst>
        </c:ser>
        <c:dLbls>
          <c:showLegendKey val="0"/>
          <c:showVal val="0"/>
          <c:showCatName val="0"/>
          <c:showSerName val="0"/>
          <c:showPercent val="0"/>
          <c:showBubbleSize val="0"/>
        </c:dLbls>
        <c:gapWidth val="150"/>
        <c:axId val="871922591"/>
        <c:axId val="875696927"/>
      </c:barChart>
      <c:catAx>
        <c:axId val="87192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5696927"/>
        <c:crosses val="autoZero"/>
        <c:auto val="1"/>
        <c:lblAlgn val="ctr"/>
        <c:lblOffset val="100"/>
        <c:noMultiLvlLbl val="0"/>
      </c:catAx>
      <c:valAx>
        <c:axId val="875696927"/>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Children per 100,000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922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Child</a:t>
            </a:r>
            <a:r>
              <a:rPr lang="en-US" sz="2800" baseline="0"/>
              <a:t> Obesity</a:t>
            </a: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PowerPoint]Sheet1'!$A$10</c:f>
              <c:strCache>
                <c:ptCount val="1"/>
                <c:pt idx="0">
                  <c:v>Alachua County</c:v>
                </c:pt>
              </c:strCache>
            </c:strRef>
          </c:tx>
          <c:spPr>
            <a:solidFill>
              <a:schemeClr val="accent1"/>
            </a:solidFill>
            <a:ln>
              <a:noFill/>
            </a:ln>
            <a:effectLst/>
          </c:spPr>
          <c:invertIfNegative val="0"/>
          <c:cat>
            <c:multiLvlStrRef>
              <c:f>'[Chart in Microsoft PowerPoint]Sheet1'!$B$8:$E$9</c:f>
              <c:multiLvlStrCache>
                <c:ptCount val="4"/>
                <c:lvl>
                  <c:pt idx="0">
                    <c:v>2016</c:v>
                  </c:pt>
                  <c:pt idx="1">
                    <c:v>2018</c:v>
                  </c:pt>
                  <c:pt idx="2">
                    <c:v>2016</c:v>
                  </c:pt>
                  <c:pt idx="3">
                    <c:v>2018</c:v>
                  </c:pt>
                </c:lvl>
                <c:lvl>
                  <c:pt idx="0">
                    <c:v>Middle School</c:v>
                  </c:pt>
                  <c:pt idx="2">
                    <c:v>High School</c:v>
                  </c:pt>
                </c:lvl>
              </c:multiLvlStrCache>
            </c:multiLvlStrRef>
          </c:cat>
          <c:val>
            <c:numRef>
              <c:f>'[Chart in Microsoft PowerPoint]Sheet1'!$B$10:$E$10</c:f>
              <c:numCache>
                <c:formatCode>0.00%</c:formatCode>
                <c:ptCount val="4"/>
                <c:pt idx="0" formatCode="0%">
                  <c:v>0.14000000000000001</c:v>
                </c:pt>
                <c:pt idx="1">
                  <c:v>0.14099999999999999</c:v>
                </c:pt>
                <c:pt idx="2">
                  <c:v>0.14099999999999999</c:v>
                </c:pt>
                <c:pt idx="3">
                  <c:v>0.13500000000000001</c:v>
                </c:pt>
              </c:numCache>
            </c:numRef>
          </c:val>
          <c:extLst>
            <c:ext xmlns:c16="http://schemas.microsoft.com/office/drawing/2014/chart" uri="{C3380CC4-5D6E-409C-BE32-E72D297353CC}">
              <c16:uniqueId val="{00000000-56D2-5648-A147-38AA7A4CF380}"/>
            </c:ext>
          </c:extLst>
        </c:ser>
        <c:ser>
          <c:idx val="1"/>
          <c:order val="1"/>
          <c:tx>
            <c:strRef>
              <c:f>'[Chart in Microsoft PowerPoint]Sheet1'!$A$11</c:f>
              <c:strCache>
                <c:ptCount val="1"/>
                <c:pt idx="0">
                  <c:v>Florida</c:v>
                </c:pt>
              </c:strCache>
            </c:strRef>
          </c:tx>
          <c:spPr>
            <a:solidFill>
              <a:schemeClr val="accent2"/>
            </a:solidFill>
            <a:ln>
              <a:noFill/>
            </a:ln>
            <a:effectLst/>
          </c:spPr>
          <c:invertIfNegative val="0"/>
          <c:cat>
            <c:multiLvlStrRef>
              <c:f>'[Chart in Microsoft PowerPoint]Sheet1'!$B$8:$E$9</c:f>
              <c:multiLvlStrCache>
                <c:ptCount val="4"/>
                <c:lvl>
                  <c:pt idx="0">
                    <c:v>2016</c:v>
                  </c:pt>
                  <c:pt idx="1">
                    <c:v>2018</c:v>
                  </c:pt>
                  <c:pt idx="2">
                    <c:v>2016</c:v>
                  </c:pt>
                  <c:pt idx="3">
                    <c:v>2018</c:v>
                  </c:pt>
                </c:lvl>
                <c:lvl>
                  <c:pt idx="0">
                    <c:v>Middle School</c:v>
                  </c:pt>
                  <c:pt idx="2">
                    <c:v>High School</c:v>
                  </c:pt>
                </c:lvl>
              </c:multiLvlStrCache>
            </c:multiLvlStrRef>
          </c:cat>
          <c:val>
            <c:numRef>
              <c:f>'[Chart in Microsoft PowerPoint]Sheet1'!$B$11:$E$11</c:f>
              <c:numCache>
                <c:formatCode>0.00%</c:formatCode>
                <c:ptCount val="4"/>
                <c:pt idx="0">
                  <c:v>0.126</c:v>
                </c:pt>
                <c:pt idx="1">
                  <c:v>0.13200000000000001</c:v>
                </c:pt>
                <c:pt idx="2">
                  <c:v>0.13300000000000001</c:v>
                </c:pt>
                <c:pt idx="3">
                  <c:v>0.14299999999999999</c:v>
                </c:pt>
              </c:numCache>
            </c:numRef>
          </c:val>
          <c:extLst>
            <c:ext xmlns:c16="http://schemas.microsoft.com/office/drawing/2014/chart" uri="{C3380CC4-5D6E-409C-BE32-E72D297353CC}">
              <c16:uniqueId val="{00000001-56D2-5648-A147-38AA7A4CF380}"/>
            </c:ext>
          </c:extLst>
        </c:ser>
        <c:dLbls>
          <c:showLegendKey val="0"/>
          <c:showVal val="0"/>
          <c:showCatName val="0"/>
          <c:showSerName val="0"/>
          <c:showPercent val="0"/>
          <c:showBubbleSize val="0"/>
        </c:dLbls>
        <c:gapWidth val="219"/>
        <c:overlap val="-27"/>
        <c:axId val="909901776"/>
        <c:axId val="1903245599"/>
      </c:barChart>
      <c:catAx>
        <c:axId val="9099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245599"/>
        <c:crosses val="autoZero"/>
        <c:auto val="1"/>
        <c:lblAlgn val="ctr"/>
        <c:lblOffset val="100"/>
        <c:noMultiLvlLbl val="0"/>
      </c:catAx>
      <c:valAx>
        <c:axId val="190324559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Percentage of Children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9017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Children Ready for Kindergarten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'Learning '!$E$135</c:f>
              <c:strCache>
                <c:ptCount val="1"/>
                <c:pt idx="0">
                  <c:v>AC_Percent</c:v>
                </c:pt>
              </c:strCache>
            </c:strRef>
          </c:tx>
          <c:spPr>
            <a:solidFill>
              <a:schemeClr val="accent1"/>
            </a:solidFill>
            <a:ln>
              <a:noFill/>
            </a:ln>
            <a:effectLst/>
          </c:spPr>
          <c:invertIfNegative val="0"/>
          <c:cat>
            <c:numRef>
              <c:f>'Learning '!$G$136:$G$138</c:f>
              <c:numCache>
                <c:formatCode>General</c:formatCode>
                <c:ptCount val="3"/>
                <c:pt idx="0">
                  <c:v>2017</c:v>
                </c:pt>
                <c:pt idx="1">
                  <c:v>2018</c:v>
                </c:pt>
                <c:pt idx="2">
                  <c:v>2019</c:v>
                </c:pt>
              </c:numCache>
            </c:numRef>
          </c:cat>
          <c:val>
            <c:numRef>
              <c:f>'Learning '!$E$136:$E$138</c:f>
              <c:numCache>
                <c:formatCode>General</c:formatCode>
                <c:ptCount val="3"/>
                <c:pt idx="0">
                  <c:v>0.56999999999999995</c:v>
                </c:pt>
                <c:pt idx="1">
                  <c:v>0.57999999999999996</c:v>
                </c:pt>
                <c:pt idx="2">
                  <c:v>0.56999999999999995</c:v>
                </c:pt>
              </c:numCache>
            </c:numRef>
          </c:val>
          <c:extLst>
            <c:ext xmlns:c16="http://schemas.microsoft.com/office/drawing/2014/chart" uri="{C3380CC4-5D6E-409C-BE32-E72D297353CC}">
              <c16:uniqueId val="{00000000-439E-F14D-8537-952B688F9DC4}"/>
            </c:ext>
          </c:extLst>
        </c:ser>
        <c:ser>
          <c:idx val="1"/>
          <c:order val="1"/>
          <c:tx>
            <c:strRef>
              <c:f>'Learning '!$J$135</c:f>
              <c:strCache>
                <c:ptCount val="1"/>
                <c:pt idx="0">
                  <c:v>FL_Percent</c:v>
                </c:pt>
              </c:strCache>
            </c:strRef>
          </c:tx>
          <c:spPr>
            <a:solidFill>
              <a:schemeClr val="accent2"/>
            </a:solidFill>
            <a:ln>
              <a:noFill/>
            </a:ln>
            <a:effectLst/>
          </c:spPr>
          <c:invertIfNegative val="0"/>
          <c:cat>
            <c:numRef>
              <c:f>'Learning '!$G$136:$G$138</c:f>
              <c:numCache>
                <c:formatCode>General</c:formatCode>
                <c:ptCount val="3"/>
                <c:pt idx="0">
                  <c:v>2017</c:v>
                </c:pt>
                <c:pt idx="1">
                  <c:v>2018</c:v>
                </c:pt>
                <c:pt idx="2">
                  <c:v>2019</c:v>
                </c:pt>
              </c:numCache>
            </c:numRef>
          </c:cat>
          <c:val>
            <c:numRef>
              <c:f>'Learning '!$J$136:$J$138</c:f>
              <c:numCache>
                <c:formatCode>General</c:formatCode>
                <c:ptCount val="3"/>
                <c:pt idx="0">
                  <c:v>0.54</c:v>
                </c:pt>
                <c:pt idx="1">
                  <c:v>0.53</c:v>
                </c:pt>
                <c:pt idx="2">
                  <c:v>0.53</c:v>
                </c:pt>
              </c:numCache>
            </c:numRef>
          </c:val>
          <c:extLst>
            <c:ext xmlns:c16="http://schemas.microsoft.com/office/drawing/2014/chart" uri="{C3380CC4-5D6E-409C-BE32-E72D297353CC}">
              <c16:uniqueId val="{00000001-439E-F14D-8537-952B688F9DC4}"/>
            </c:ext>
          </c:extLst>
        </c:ser>
        <c:dLbls>
          <c:showLegendKey val="0"/>
          <c:showVal val="0"/>
          <c:showCatName val="0"/>
          <c:showSerName val="0"/>
          <c:showPercent val="0"/>
          <c:showBubbleSize val="0"/>
        </c:dLbls>
        <c:gapWidth val="219"/>
        <c:overlap val="-27"/>
        <c:axId val="872002431"/>
        <c:axId val="838393727"/>
      </c:barChart>
      <c:catAx>
        <c:axId val="87200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38393727"/>
        <c:crosses val="autoZero"/>
        <c:auto val="1"/>
        <c:lblAlgn val="ctr"/>
        <c:lblOffset val="100"/>
        <c:noMultiLvlLbl val="0"/>
      </c:catAx>
      <c:valAx>
        <c:axId val="838393727"/>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Percentage of Test-Takers</a:t>
                </a:r>
                <a:r>
                  <a:rPr lang="en-US" sz="2000" baseline="0" dirty="0"/>
                  <a:t> </a:t>
                </a:r>
                <a:r>
                  <a:rPr lang="en-US" sz="2000" dirty="0"/>
                  <a:t>Ready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00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r>
              <a:rPr lang="en-US" sz="2400">
                <a:solidFill>
                  <a:schemeClr val="tx1">
                    <a:lumMod val="75000"/>
                    <a:lumOff val="25000"/>
                  </a:schemeClr>
                </a:solidFill>
              </a:rPr>
              <a:t>3rd Grade FSA Scores: English Language Arts,</a:t>
            </a:r>
          </a:p>
          <a:p>
            <a:pPr>
              <a:defRPr sz="2400">
                <a:solidFill>
                  <a:schemeClr val="tx1">
                    <a:lumMod val="75000"/>
                    <a:lumOff val="25000"/>
                  </a:schemeClr>
                </a:solidFill>
              </a:defRPr>
            </a:pPr>
            <a:r>
              <a:rPr lang="en-US" sz="2400">
                <a:solidFill>
                  <a:schemeClr val="tx1">
                    <a:lumMod val="75000"/>
                    <a:lumOff val="25000"/>
                  </a:schemeClr>
                </a:solidFill>
              </a:rPr>
              <a:t>By Race</a:t>
            </a:r>
          </a:p>
        </c:rich>
      </c:tx>
      <c:layout>
        <c:manualLayout>
          <c:xMode val="edge"/>
          <c:yMode val="edge"/>
          <c:x val="0.3025673291993235"/>
          <c:y val="2.076124567474048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v>Asian</c:v>
          </c:tx>
          <c:spPr>
            <a:ln w="28575" cap="rnd">
              <a:solidFill>
                <a:schemeClr val="accent1"/>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1-112F-4A4B-B29E-B819185B62A3}"/>
              </c:ext>
            </c:extLst>
          </c:dPt>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Reading'!$C$6:$H$6</c:f>
              <c:numCache>
                <c:formatCode>0.0%;\(0.0%\)</c:formatCode>
                <c:ptCount val="6"/>
                <c:pt idx="0">
                  <c:v>0.8163265306122478</c:v>
                </c:pt>
                <c:pt idx="1">
                  <c:v>0.8392857142857173</c:v>
                </c:pt>
                <c:pt idx="2">
                  <c:v>0.84745762711864703</c:v>
                </c:pt>
                <c:pt idx="3">
                  <c:v>0.53061224489796111</c:v>
                </c:pt>
                <c:pt idx="4">
                  <c:v>0.59821428571428781</c:v>
                </c:pt>
                <c:pt idx="5">
                  <c:v>0.60169491525423935</c:v>
                </c:pt>
              </c:numCache>
            </c:numRef>
          </c:val>
          <c:smooth val="0"/>
          <c:extLst>
            <c:ext xmlns:c16="http://schemas.microsoft.com/office/drawing/2014/chart" uri="{C3380CC4-5D6E-409C-BE32-E72D297353CC}">
              <c16:uniqueId val="{00000002-112F-4A4B-B29E-B819185B62A3}"/>
            </c:ext>
          </c:extLst>
        </c:ser>
        <c:ser>
          <c:idx val="1"/>
          <c:order val="1"/>
          <c:tx>
            <c:v>White</c:v>
          </c:tx>
          <c:spPr>
            <a:ln w="28575" cap="rnd">
              <a:solidFill>
                <a:schemeClr val="accent2"/>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4-112F-4A4B-B29E-B819185B62A3}"/>
              </c:ext>
            </c:extLst>
          </c:dPt>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Reading'!$C$7:$H$7</c:f>
              <c:numCache>
                <c:formatCode>0.0%;\(0.0%\)</c:formatCode>
                <c:ptCount val="6"/>
                <c:pt idx="0">
                  <c:v>0.77620967741935765</c:v>
                </c:pt>
                <c:pt idx="1">
                  <c:v>0.75105932203390102</c:v>
                </c:pt>
                <c:pt idx="2">
                  <c:v>0.77354260089686377</c:v>
                </c:pt>
                <c:pt idx="3">
                  <c:v>0.48991935483871141</c:v>
                </c:pt>
                <c:pt idx="4">
                  <c:v>0.45762711864406941</c:v>
                </c:pt>
                <c:pt idx="5">
                  <c:v>0.48878923766816318</c:v>
                </c:pt>
              </c:numCache>
            </c:numRef>
          </c:val>
          <c:smooth val="0"/>
          <c:extLst>
            <c:ext xmlns:c16="http://schemas.microsoft.com/office/drawing/2014/chart" uri="{C3380CC4-5D6E-409C-BE32-E72D297353CC}">
              <c16:uniqueId val="{00000005-112F-4A4B-B29E-B819185B62A3}"/>
            </c:ext>
          </c:extLst>
        </c:ser>
        <c:ser>
          <c:idx val="2"/>
          <c:order val="2"/>
          <c:tx>
            <c:v>Two or More Races</c:v>
          </c:tx>
          <c:spPr>
            <a:ln w="28575" cap="rnd">
              <a:solidFill>
                <a:schemeClr val="accent3"/>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7-112F-4A4B-B29E-B819185B62A3}"/>
              </c:ext>
            </c:extLst>
          </c:dPt>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Reading'!$C$8:$H$8</c:f>
              <c:numCache>
                <c:formatCode>0.0%;\(0.0%\)</c:formatCode>
                <c:ptCount val="6"/>
                <c:pt idx="0">
                  <c:v>0.58522727272727482</c:v>
                </c:pt>
                <c:pt idx="1">
                  <c:v>0.64088397790055485</c:v>
                </c:pt>
                <c:pt idx="2">
                  <c:v>0.62048192771084565</c:v>
                </c:pt>
                <c:pt idx="3">
                  <c:v>0.27272727272727365</c:v>
                </c:pt>
                <c:pt idx="4">
                  <c:v>0.35911602209944882</c:v>
                </c:pt>
                <c:pt idx="5">
                  <c:v>0.31325301204819389</c:v>
                </c:pt>
              </c:numCache>
            </c:numRef>
          </c:val>
          <c:smooth val="0"/>
          <c:extLst>
            <c:ext xmlns:c16="http://schemas.microsoft.com/office/drawing/2014/chart" uri="{C3380CC4-5D6E-409C-BE32-E72D297353CC}">
              <c16:uniqueId val="{00000008-112F-4A4B-B29E-B819185B62A3}"/>
            </c:ext>
          </c:extLst>
        </c:ser>
        <c:ser>
          <c:idx val="3"/>
          <c:order val="3"/>
          <c:tx>
            <c:v>Hispanic</c:v>
          </c:tx>
          <c:spPr>
            <a:ln w="28575" cap="rnd">
              <a:solidFill>
                <a:schemeClr val="accent4"/>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A-112F-4A4B-B29E-B819185B62A3}"/>
              </c:ext>
            </c:extLst>
          </c:dPt>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Reading'!$C$9:$H$9</c:f>
              <c:numCache>
                <c:formatCode>0.0%;\(0.0%\)</c:formatCode>
                <c:ptCount val="6"/>
                <c:pt idx="0">
                  <c:v>0.52631578947368607</c:v>
                </c:pt>
                <c:pt idx="1">
                  <c:v>0.57551020408163467</c:v>
                </c:pt>
                <c:pt idx="2">
                  <c:v>0.55038759689922678</c:v>
                </c:pt>
                <c:pt idx="3">
                  <c:v>0.25910931174089163</c:v>
                </c:pt>
                <c:pt idx="4">
                  <c:v>0.29795918367347046</c:v>
                </c:pt>
                <c:pt idx="5">
                  <c:v>0.27906976744186146</c:v>
                </c:pt>
              </c:numCache>
            </c:numRef>
          </c:val>
          <c:smooth val="0"/>
          <c:extLst>
            <c:ext xmlns:c16="http://schemas.microsoft.com/office/drawing/2014/chart" uri="{C3380CC4-5D6E-409C-BE32-E72D297353CC}">
              <c16:uniqueId val="{0000000B-112F-4A4B-B29E-B819185B62A3}"/>
            </c:ext>
          </c:extLst>
        </c:ser>
        <c:ser>
          <c:idx val="4"/>
          <c:order val="4"/>
          <c:tx>
            <c:v>Not Reported</c:v>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Reading'!$C$10:$H$10</c:f>
            </c:numRef>
          </c:val>
          <c:smooth val="0"/>
          <c:extLst>
            <c:ext xmlns:c16="http://schemas.microsoft.com/office/drawing/2014/chart" uri="{C3380CC4-5D6E-409C-BE32-E72D297353CC}">
              <c16:uniqueId val="{0000000C-112F-4A4B-B29E-B819185B62A3}"/>
            </c:ext>
          </c:extLst>
        </c:ser>
        <c:ser>
          <c:idx val="5"/>
          <c:order val="5"/>
          <c:tx>
            <c:v>Black</c:v>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E-112F-4A4B-B29E-B819185B62A3}"/>
              </c:ext>
            </c:extLst>
          </c:dPt>
          <c:cat>
            <c:multiLvlStrRef>
              <c:f>'3rd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Reading'!$C$11:$H$11</c:f>
              <c:numCache>
                <c:formatCode>0.0%;\(0.0%\)</c:formatCode>
                <c:ptCount val="6"/>
                <c:pt idx="0">
                  <c:v>0.31038251366120329</c:v>
                </c:pt>
                <c:pt idx="1">
                  <c:v>0.30102622576967036</c:v>
                </c:pt>
                <c:pt idx="2">
                  <c:v>0.31590909090909203</c:v>
                </c:pt>
                <c:pt idx="3">
                  <c:v>0.1081967213114758</c:v>
                </c:pt>
                <c:pt idx="4">
                  <c:v>0.10262257696693308</c:v>
                </c:pt>
                <c:pt idx="5">
                  <c:v>8.0681818181818479E-2</c:v>
                </c:pt>
              </c:numCache>
            </c:numRef>
          </c:val>
          <c:smooth val="0"/>
          <c:extLst>
            <c:ext xmlns:c16="http://schemas.microsoft.com/office/drawing/2014/chart" uri="{C3380CC4-5D6E-409C-BE32-E72D297353CC}">
              <c16:uniqueId val="{0000000F-112F-4A4B-B29E-B819185B62A3}"/>
            </c:ext>
          </c:extLst>
        </c:ser>
        <c:dLbls>
          <c:showLegendKey val="0"/>
          <c:showVal val="0"/>
          <c:showCatName val="0"/>
          <c:showSerName val="0"/>
          <c:showPercent val="0"/>
          <c:showBubbleSize val="0"/>
        </c:dLbls>
        <c:smooth val="0"/>
        <c:axId val="1498715152"/>
        <c:axId val="1457434000"/>
      </c:lineChart>
      <c:catAx>
        <c:axId val="149871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crossAx val="1457434000"/>
        <c:crosses val="autoZero"/>
        <c:auto val="1"/>
        <c:lblAlgn val="ctr"/>
        <c:lblOffset val="100"/>
        <c:noMultiLvlLbl val="0"/>
      </c:catAx>
      <c:valAx>
        <c:axId val="14574340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r>
                  <a:rPr lang="en-US" sz="2000">
                    <a:solidFill>
                      <a:schemeClr val="tx1">
                        <a:lumMod val="75000"/>
                        <a:lumOff val="25000"/>
                      </a:schemeClr>
                    </a:solidFill>
                  </a:rPr>
                  <a:t>Percent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49871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r>
              <a:rPr lang="en-US" sz="2400">
                <a:solidFill>
                  <a:schemeClr val="tx1">
                    <a:lumMod val="75000"/>
                    <a:lumOff val="25000"/>
                  </a:schemeClr>
                </a:solidFill>
              </a:rPr>
              <a:t>8th Grade FSA</a:t>
            </a:r>
            <a:r>
              <a:rPr lang="en-US" sz="2400" baseline="0">
                <a:solidFill>
                  <a:schemeClr val="tx1">
                    <a:lumMod val="75000"/>
                    <a:lumOff val="25000"/>
                  </a:schemeClr>
                </a:solidFill>
              </a:rPr>
              <a:t> Scores: English Lanaguage Arts</a:t>
            </a:r>
            <a:r>
              <a:rPr lang="en-US" sz="2400">
                <a:solidFill>
                  <a:schemeClr val="tx1">
                    <a:lumMod val="75000"/>
                    <a:lumOff val="25000"/>
                  </a:schemeClr>
                </a:solidFill>
              </a:rPr>
              <a:t>,</a:t>
            </a:r>
          </a:p>
          <a:p>
            <a:pPr>
              <a:defRPr sz="2400">
                <a:solidFill>
                  <a:schemeClr val="tx1">
                    <a:lumMod val="75000"/>
                    <a:lumOff val="25000"/>
                  </a:schemeClr>
                </a:solidFill>
              </a:defRPr>
            </a:pPr>
            <a:r>
              <a:rPr lang="en-US" sz="2400">
                <a:solidFill>
                  <a:schemeClr val="tx1">
                    <a:lumMod val="75000"/>
                    <a:lumOff val="25000"/>
                  </a:schemeClr>
                </a:solidFill>
              </a:rPr>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v>Asian</c:v>
          </c:tx>
          <c:spPr>
            <a:ln w="28575" cap="rnd">
              <a:solidFill>
                <a:schemeClr val="accent1"/>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1-6BF5-B942-9824-EAF4F2EB9C96}"/>
              </c:ext>
            </c:extLst>
          </c:dPt>
          <c:cat>
            <c:multiLvlStrRef>
              <c:f>'8th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'8th Grade Reading'!$C$3:$H$3</c:f>
              <c:numCache>
                <c:formatCode>0.0%;\(0.0%\)</c:formatCode>
                <c:ptCount val="6"/>
                <c:pt idx="0">
                  <c:v>0.8526315789473714</c:v>
                </c:pt>
                <c:pt idx="1">
                  <c:v>0.9206349206349238</c:v>
                </c:pt>
                <c:pt idx="2">
                  <c:v>0.87037037037037346</c:v>
                </c:pt>
                <c:pt idx="3">
                  <c:v>0.65263157894737078</c:v>
                </c:pt>
                <c:pt idx="4">
                  <c:v>0.77777777777778057</c:v>
                </c:pt>
                <c:pt idx="5">
                  <c:v>0.69444444444444686</c:v>
                </c:pt>
              </c:numCache>
            </c:numRef>
          </c:val>
          <c:smooth val="0"/>
          <c:extLst>
            <c:ext xmlns:c16="http://schemas.microsoft.com/office/drawing/2014/chart" uri="{C3380CC4-5D6E-409C-BE32-E72D297353CC}">
              <c16:uniqueId val="{00000002-6BF5-B942-9824-EAF4F2EB9C96}"/>
            </c:ext>
          </c:extLst>
        </c:ser>
        <c:ser>
          <c:idx val="1"/>
          <c:order val="1"/>
          <c:tx>
            <c:v>White</c:v>
          </c:tx>
          <c:spPr>
            <a:ln w="28575" cap="rnd">
              <a:solidFill>
                <a:schemeClr val="accent2"/>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4-6BF5-B942-9824-EAF4F2EB9C96}"/>
              </c:ext>
            </c:extLst>
          </c:dPt>
          <c:cat>
            <c:multiLvlStrRef>
              <c:f>'8th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'8th Grade Reading'!$C$4:$H$4</c:f>
              <c:numCache>
                <c:formatCode>0.0%;\(0.0%\)</c:formatCode>
                <c:ptCount val="6"/>
                <c:pt idx="0">
                  <c:v>0.73831775700934843</c:v>
                </c:pt>
                <c:pt idx="1">
                  <c:v>0.80000000000000293</c:v>
                </c:pt>
                <c:pt idx="2">
                  <c:v>0.78642936596218294</c:v>
                </c:pt>
                <c:pt idx="3">
                  <c:v>0.51869158878504862</c:v>
                </c:pt>
                <c:pt idx="4">
                  <c:v>0.58305084745762925</c:v>
                </c:pt>
                <c:pt idx="5">
                  <c:v>0.54505005561735453</c:v>
                </c:pt>
              </c:numCache>
            </c:numRef>
          </c:val>
          <c:smooth val="0"/>
          <c:extLst>
            <c:ext xmlns:c16="http://schemas.microsoft.com/office/drawing/2014/chart" uri="{C3380CC4-5D6E-409C-BE32-E72D297353CC}">
              <c16:uniqueId val="{00000005-6BF5-B942-9824-EAF4F2EB9C96}"/>
            </c:ext>
          </c:extLst>
        </c:ser>
        <c:ser>
          <c:idx val="2"/>
          <c:order val="2"/>
          <c:tx>
            <c:v>Two or More Races</c:v>
          </c:tx>
          <c:spPr>
            <a:ln w="28575" cap="rnd">
              <a:solidFill>
                <a:schemeClr val="accent3"/>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7-6BF5-B942-9824-EAF4F2EB9C96}"/>
              </c:ext>
            </c:extLst>
          </c:dPt>
          <c:cat>
            <c:multiLvlStrRef>
              <c:f>'8th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'8th Grade Reading'!$C$5:$H$5</c:f>
              <c:numCache>
                <c:formatCode>0.0%;\(0.0%\)</c:formatCode>
                <c:ptCount val="6"/>
                <c:pt idx="0">
                  <c:v>0.61157024793388648</c:v>
                </c:pt>
                <c:pt idx="1">
                  <c:v>0.63200000000000223</c:v>
                </c:pt>
                <c:pt idx="2">
                  <c:v>0.6764705882352966</c:v>
                </c:pt>
                <c:pt idx="3">
                  <c:v>0.32231404958677801</c:v>
                </c:pt>
                <c:pt idx="4">
                  <c:v>0.3840000000000014</c:v>
                </c:pt>
                <c:pt idx="5">
                  <c:v>0.45588235294117807</c:v>
                </c:pt>
              </c:numCache>
            </c:numRef>
          </c:val>
          <c:smooth val="0"/>
          <c:extLst>
            <c:ext xmlns:c16="http://schemas.microsoft.com/office/drawing/2014/chart" uri="{C3380CC4-5D6E-409C-BE32-E72D297353CC}">
              <c16:uniqueId val="{00000008-6BF5-B942-9824-EAF4F2EB9C96}"/>
            </c:ext>
          </c:extLst>
        </c:ser>
        <c:ser>
          <c:idx val="3"/>
          <c:order val="3"/>
          <c:tx>
            <c:v>Hispanic</c:v>
          </c:tx>
          <c:spPr>
            <a:ln w="28575" cap="rnd">
              <a:solidFill>
                <a:schemeClr val="accent4"/>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A-6BF5-B942-9824-EAF4F2EB9C96}"/>
              </c:ext>
            </c:extLst>
          </c:dPt>
          <c:cat>
            <c:multiLvlStrRef>
              <c:f>'8th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'8th Grade Reading'!$C$6:$H$6</c:f>
              <c:numCache>
                <c:formatCode>0.0%;\(0.0%\)</c:formatCode>
                <c:ptCount val="6"/>
                <c:pt idx="0">
                  <c:v>0.52604166666666852</c:v>
                </c:pt>
                <c:pt idx="1">
                  <c:v>0.60773480662983637</c:v>
                </c:pt>
                <c:pt idx="2">
                  <c:v>0.5805084745762733</c:v>
                </c:pt>
                <c:pt idx="3">
                  <c:v>0.32800000000000001</c:v>
                </c:pt>
                <c:pt idx="4">
                  <c:v>0.37569060773480795</c:v>
                </c:pt>
                <c:pt idx="5">
                  <c:v>0.31355932203389941</c:v>
                </c:pt>
              </c:numCache>
            </c:numRef>
          </c:val>
          <c:smooth val="0"/>
          <c:extLst>
            <c:ext xmlns:c16="http://schemas.microsoft.com/office/drawing/2014/chart" uri="{C3380CC4-5D6E-409C-BE32-E72D297353CC}">
              <c16:uniqueId val="{0000000B-6BF5-B942-9824-EAF4F2EB9C96}"/>
            </c:ext>
          </c:extLst>
        </c:ser>
        <c:ser>
          <c:idx val="4"/>
          <c:order val="4"/>
          <c:tx>
            <c:v>Black</c:v>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D-6BF5-B942-9824-EAF4F2EB9C96}"/>
              </c:ext>
            </c:extLst>
          </c:dPt>
          <c:cat>
            <c:multiLvlStrRef>
              <c:f>'8th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'8th Grade Reading'!$C$7:$H$7</c:f>
              <c:numCache>
                <c:formatCode>0.0%;\(0.0%\)</c:formatCode>
                <c:ptCount val="6"/>
                <c:pt idx="0">
                  <c:v>0.25368248772504182</c:v>
                </c:pt>
                <c:pt idx="1">
                  <c:v>0.28109854604200424</c:v>
                </c:pt>
                <c:pt idx="2">
                  <c:v>0.30769230769230882</c:v>
                </c:pt>
                <c:pt idx="3">
                  <c:v>9.3289689034370224E-2</c:v>
                </c:pt>
                <c:pt idx="4">
                  <c:v>0.10823909531502462</c:v>
                </c:pt>
                <c:pt idx="5">
                  <c:v>0.13384615384615431</c:v>
                </c:pt>
              </c:numCache>
            </c:numRef>
          </c:val>
          <c:smooth val="0"/>
          <c:extLst>
            <c:ext xmlns:c16="http://schemas.microsoft.com/office/drawing/2014/chart" uri="{C3380CC4-5D6E-409C-BE32-E72D297353CC}">
              <c16:uniqueId val="{0000000E-6BF5-B942-9824-EAF4F2EB9C96}"/>
            </c:ext>
          </c:extLst>
        </c:ser>
        <c:dLbls>
          <c:showLegendKey val="0"/>
          <c:showVal val="0"/>
          <c:showCatName val="0"/>
          <c:showSerName val="0"/>
          <c:showPercent val="0"/>
          <c:showBubbleSize val="0"/>
        </c:dLbls>
        <c:smooth val="0"/>
        <c:axId val="1955336528"/>
        <c:axId val="1955366048"/>
      </c:lineChart>
      <c:catAx>
        <c:axId val="195533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crossAx val="1955366048"/>
        <c:crosses val="autoZero"/>
        <c:auto val="1"/>
        <c:lblAlgn val="ctr"/>
        <c:lblOffset val="100"/>
        <c:noMultiLvlLbl val="0"/>
      </c:catAx>
      <c:valAx>
        <c:axId val="195536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r>
                  <a:rPr lang="en-US" sz="2000">
                    <a:solidFill>
                      <a:schemeClr val="tx1">
                        <a:lumMod val="75000"/>
                        <a:lumOff val="25000"/>
                      </a:schemeClr>
                    </a:solidFill>
                  </a:rPr>
                  <a:t>Percent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95533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Oral Health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Health!$A$7</c:f>
              <c:strCache>
                <c:ptCount val="1"/>
                <c:pt idx="0">
                  <c:v>2016</c:v>
                </c:pt>
              </c:strCache>
            </c:strRef>
          </c:tx>
          <c:spPr>
            <a:solidFill>
              <a:schemeClr val="accent1"/>
            </a:solidFill>
            <a:ln>
              <a:noFill/>
            </a:ln>
            <a:effectLst/>
          </c:spPr>
          <c:invertIfNegative val="0"/>
          <c:cat>
            <c:strRef>
              <c:f>Health!$B$6:$G$6</c:f>
              <c:strCache>
                <c:ptCount val="6"/>
                <c:pt idx="0">
                  <c:v>Untreated cavities </c:v>
                </c:pt>
                <c:pt idx="1">
                  <c:v>Caries Experience </c:v>
                </c:pt>
                <c:pt idx="2">
                  <c:v>No Obvious Problem </c:v>
                </c:pt>
                <c:pt idx="3">
                  <c:v>Need Early Dental Care </c:v>
                </c:pt>
                <c:pt idx="4">
                  <c:v>Urgent Needs </c:v>
                </c:pt>
                <c:pt idx="5">
                  <c:v>Sealants </c:v>
                </c:pt>
              </c:strCache>
            </c:strRef>
          </c:cat>
          <c:val>
            <c:numRef>
              <c:f>Health!$B$7:$G$7</c:f>
              <c:numCache>
                <c:formatCode>0.00%</c:formatCode>
                <c:ptCount val="6"/>
                <c:pt idx="0">
                  <c:v>0.38519999999999999</c:v>
                </c:pt>
                <c:pt idx="1">
                  <c:v>0.5575</c:v>
                </c:pt>
                <c:pt idx="2">
                  <c:v>0.62609999999999999</c:v>
                </c:pt>
                <c:pt idx="3">
                  <c:v>0.29260000000000003</c:v>
                </c:pt>
                <c:pt idx="4">
                  <c:v>8.1299999999999997E-2</c:v>
                </c:pt>
                <c:pt idx="5">
                  <c:v>0.42459999999999998</c:v>
                </c:pt>
              </c:numCache>
            </c:numRef>
          </c:val>
          <c:extLst>
            <c:ext xmlns:c16="http://schemas.microsoft.com/office/drawing/2014/chart" uri="{C3380CC4-5D6E-409C-BE32-E72D297353CC}">
              <c16:uniqueId val="{00000000-41C8-9C4A-B63D-F710369227EC}"/>
            </c:ext>
          </c:extLst>
        </c:ser>
        <c:ser>
          <c:idx val="1"/>
          <c:order val="1"/>
          <c:tx>
            <c:strRef>
              <c:f>Health!$A$8</c:f>
              <c:strCache>
                <c:ptCount val="1"/>
                <c:pt idx="0">
                  <c:v>2017</c:v>
                </c:pt>
              </c:strCache>
            </c:strRef>
          </c:tx>
          <c:spPr>
            <a:solidFill>
              <a:schemeClr val="accent2"/>
            </a:solidFill>
            <a:ln>
              <a:noFill/>
            </a:ln>
            <a:effectLst/>
          </c:spPr>
          <c:invertIfNegative val="0"/>
          <c:cat>
            <c:strRef>
              <c:f>Health!$B$6:$G$6</c:f>
              <c:strCache>
                <c:ptCount val="6"/>
                <c:pt idx="0">
                  <c:v>Untreated cavities </c:v>
                </c:pt>
                <c:pt idx="1">
                  <c:v>Caries Experience </c:v>
                </c:pt>
                <c:pt idx="2">
                  <c:v>No Obvious Problem </c:v>
                </c:pt>
                <c:pt idx="3">
                  <c:v>Need Early Dental Care </c:v>
                </c:pt>
                <c:pt idx="4">
                  <c:v>Urgent Needs </c:v>
                </c:pt>
                <c:pt idx="5">
                  <c:v>Sealants </c:v>
                </c:pt>
              </c:strCache>
            </c:strRef>
          </c:cat>
          <c:val>
            <c:numRef>
              <c:f>Health!$B$8:$G$8</c:f>
              <c:numCache>
                <c:formatCode>0.00%</c:formatCode>
                <c:ptCount val="6"/>
                <c:pt idx="0">
                  <c:v>0.2949</c:v>
                </c:pt>
                <c:pt idx="1">
                  <c:v>0.45079999999999998</c:v>
                </c:pt>
                <c:pt idx="2">
                  <c:v>0.71379999999999999</c:v>
                </c:pt>
                <c:pt idx="3">
                  <c:v>0.21279999999999999</c:v>
                </c:pt>
                <c:pt idx="4">
                  <c:v>7.3400000000000007E-2</c:v>
                </c:pt>
                <c:pt idx="5">
                  <c:v>0.42420000000000002</c:v>
                </c:pt>
              </c:numCache>
            </c:numRef>
          </c:val>
          <c:extLst>
            <c:ext xmlns:c16="http://schemas.microsoft.com/office/drawing/2014/chart" uri="{C3380CC4-5D6E-409C-BE32-E72D297353CC}">
              <c16:uniqueId val="{00000001-41C8-9C4A-B63D-F710369227EC}"/>
            </c:ext>
          </c:extLst>
        </c:ser>
        <c:ser>
          <c:idx val="2"/>
          <c:order val="2"/>
          <c:tx>
            <c:strRef>
              <c:f>Health!$A$9</c:f>
              <c:strCache>
                <c:ptCount val="1"/>
                <c:pt idx="0">
                  <c:v>2018</c:v>
                </c:pt>
              </c:strCache>
            </c:strRef>
          </c:tx>
          <c:spPr>
            <a:solidFill>
              <a:schemeClr val="accent3"/>
            </a:solidFill>
            <a:ln>
              <a:noFill/>
            </a:ln>
            <a:effectLst/>
          </c:spPr>
          <c:invertIfNegative val="0"/>
          <c:cat>
            <c:strRef>
              <c:f>Health!$B$6:$G$6</c:f>
              <c:strCache>
                <c:ptCount val="6"/>
                <c:pt idx="0">
                  <c:v>Untreated cavities </c:v>
                </c:pt>
                <c:pt idx="1">
                  <c:v>Caries Experience </c:v>
                </c:pt>
                <c:pt idx="2">
                  <c:v>No Obvious Problem </c:v>
                </c:pt>
                <c:pt idx="3">
                  <c:v>Need Early Dental Care </c:v>
                </c:pt>
                <c:pt idx="4">
                  <c:v>Urgent Needs </c:v>
                </c:pt>
                <c:pt idx="5">
                  <c:v>Sealants </c:v>
                </c:pt>
              </c:strCache>
            </c:strRef>
          </c:cat>
          <c:val>
            <c:numRef>
              <c:f>Health!$B$9:$G$9</c:f>
              <c:numCache>
                <c:formatCode>0.0%</c:formatCode>
                <c:ptCount val="6"/>
                <c:pt idx="0">
                  <c:v>0.35510000000000003</c:v>
                </c:pt>
                <c:pt idx="1">
                  <c:v>0.52669999999999995</c:v>
                </c:pt>
                <c:pt idx="2">
                  <c:v>0.64680000000000004</c:v>
                </c:pt>
                <c:pt idx="3">
                  <c:v>0.28399999999999997</c:v>
                </c:pt>
                <c:pt idx="4">
                  <c:v>6.9199999999999998E-2</c:v>
                </c:pt>
                <c:pt idx="5">
                  <c:v>0.4128</c:v>
                </c:pt>
              </c:numCache>
            </c:numRef>
          </c:val>
          <c:extLst>
            <c:ext xmlns:c16="http://schemas.microsoft.com/office/drawing/2014/chart" uri="{C3380CC4-5D6E-409C-BE32-E72D297353CC}">
              <c16:uniqueId val="{00000002-41C8-9C4A-B63D-F710369227EC}"/>
            </c:ext>
          </c:extLst>
        </c:ser>
        <c:dLbls>
          <c:showLegendKey val="0"/>
          <c:showVal val="0"/>
          <c:showCatName val="0"/>
          <c:showSerName val="0"/>
          <c:showPercent val="0"/>
          <c:showBubbleSize val="0"/>
        </c:dLbls>
        <c:gapWidth val="219"/>
        <c:overlap val="-27"/>
        <c:axId val="1450150160"/>
        <c:axId val="1450151840"/>
      </c:barChart>
      <c:catAx>
        <c:axId val="145015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50151840"/>
        <c:crosses val="autoZero"/>
        <c:auto val="1"/>
        <c:lblAlgn val="ctr"/>
        <c:lblOffset val="100"/>
        <c:noMultiLvlLbl val="0"/>
      </c:catAx>
      <c:valAx>
        <c:axId val="14501518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 of 3rd Graders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15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10th Grade FSA</a:t>
            </a:r>
            <a:r>
              <a:rPr lang="en-US" sz="2400" baseline="0"/>
              <a:t> Scores: </a:t>
            </a:r>
            <a:r>
              <a:rPr lang="en-US" sz="2400"/>
              <a:t>English</a:t>
            </a:r>
            <a:r>
              <a:rPr lang="en-US" sz="2400" baseline="0"/>
              <a:t> Language Arts,</a:t>
            </a:r>
            <a:r>
              <a:rPr lang="en-US" sz="2400"/>
              <a:t> </a:t>
            </a:r>
          </a:p>
          <a:p>
            <a:pPr>
              <a:defRPr sz="2400"/>
            </a:pPr>
            <a:r>
              <a:rPr lang="en-US" sz="2400"/>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'10th Grade Reading'!$B$3</c:f>
              <c:strCache>
                <c:ptCount val="1"/>
                <c:pt idx="0">
                  <c:v>Asian</c:v>
                </c:pt>
              </c:strCache>
            </c:strRef>
          </c:tx>
          <c:spPr>
            <a:ln w="28575" cap="rnd">
              <a:solidFill>
                <a:schemeClr val="accent1"/>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1-DFB0-7540-90C2-F4575DDFE5B1}"/>
              </c:ext>
            </c:extLst>
          </c:dPt>
          <c:cat>
            <c:multiLvlStrRef>
              <c:f>'10th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'10th Grade Reading'!$C$3:$H$3</c:f>
              <c:numCache>
                <c:formatCode>0.0%;\(0.0%\)</c:formatCode>
                <c:ptCount val="6"/>
                <c:pt idx="0">
                  <c:v>0.85555555555555851</c:v>
                </c:pt>
                <c:pt idx="1">
                  <c:v>0.89361702127659892</c:v>
                </c:pt>
                <c:pt idx="2">
                  <c:v>0.80000000000000293</c:v>
                </c:pt>
                <c:pt idx="3">
                  <c:v>0.66666666666666896</c:v>
                </c:pt>
                <c:pt idx="4">
                  <c:v>0.75531914893617291</c:v>
                </c:pt>
                <c:pt idx="5">
                  <c:v>0.60000000000000209</c:v>
                </c:pt>
              </c:numCache>
            </c:numRef>
          </c:val>
          <c:smooth val="0"/>
          <c:extLst>
            <c:ext xmlns:c16="http://schemas.microsoft.com/office/drawing/2014/chart" uri="{C3380CC4-5D6E-409C-BE32-E72D297353CC}">
              <c16:uniqueId val="{00000002-DFB0-7540-90C2-F4575DDFE5B1}"/>
            </c:ext>
          </c:extLst>
        </c:ser>
        <c:ser>
          <c:idx val="1"/>
          <c:order val="1"/>
          <c:tx>
            <c:strRef>
              <c:f>'10th Grade Reading'!$B$4</c:f>
              <c:strCache>
                <c:ptCount val="1"/>
                <c:pt idx="0">
                  <c:v>White</c:v>
                </c:pt>
              </c:strCache>
            </c:strRef>
          </c:tx>
          <c:spPr>
            <a:ln w="28575" cap="rnd">
              <a:solidFill>
                <a:schemeClr val="accent2"/>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4-DFB0-7540-90C2-F4575DDFE5B1}"/>
              </c:ext>
            </c:extLst>
          </c:dPt>
          <c:cat>
            <c:multiLvlStrRef>
              <c:f>'10th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'10th Grade Reading'!$C$4:$H$4</c:f>
              <c:numCache>
                <c:formatCode>0.0%;\(0.0%\)</c:formatCode>
                <c:ptCount val="6"/>
                <c:pt idx="0">
                  <c:v>0.72717271727172972</c:v>
                </c:pt>
                <c:pt idx="1">
                  <c:v>0.74945770065076189</c:v>
                </c:pt>
                <c:pt idx="2">
                  <c:v>0.71744186046511882</c:v>
                </c:pt>
                <c:pt idx="3">
                  <c:v>0.51815181518152009</c:v>
                </c:pt>
                <c:pt idx="4">
                  <c:v>0.53145336225596718</c:v>
                </c:pt>
                <c:pt idx="5">
                  <c:v>0.51860465116279264</c:v>
                </c:pt>
              </c:numCache>
            </c:numRef>
          </c:val>
          <c:smooth val="0"/>
          <c:extLst>
            <c:ext xmlns:c16="http://schemas.microsoft.com/office/drawing/2014/chart" uri="{C3380CC4-5D6E-409C-BE32-E72D297353CC}">
              <c16:uniqueId val="{00000005-DFB0-7540-90C2-F4575DDFE5B1}"/>
            </c:ext>
          </c:extLst>
        </c:ser>
        <c:ser>
          <c:idx val="2"/>
          <c:order val="2"/>
          <c:tx>
            <c:strRef>
              <c:f>'10th Grade Reading'!$B$5</c:f>
              <c:strCache>
                <c:ptCount val="1"/>
                <c:pt idx="0">
                  <c:v>Two or More Races</c:v>
                </c:pt>
              </c:strCache>
            </c:strRef>
          </c:tx>
          <c:spPr>
            <a:ln w="28575" cap="rnd">
              <a:solidFill>
                <a:schemeClr val="accent3"/>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7-DFB0-7540-90C2-F4575DDFE5B1}"/>
              </c:ext>
            </c:extLst>
          </c:dPt>
          <c:cat>
            <c:multiLvlStrRef>
              <c:f>'10th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'10th Grade Reading'!$C$5:$H$5</c:f>
              <c:numCache>
                <c:formatCode>0.0%;\(0.0%\)</c:formatCode>
                <c:ptCount val="6"/>
                <c:pt idx="0">
                  <c:v>0.52941176470588425</c:v>
                </c:pt>
                <c:pt idx="1">
                  <c:v>0.66666666666666896</c:v>
                </c:pt>
                <c:pt idx="2">
                  <c:v>0.60869565217391519</c:v>
                </c:pt>
                <c:pt idx="3">
                  <c:v>0.29399999999999998</c:v>
                </c:pt>
                <c:pt idx="4">
                  <c:v>0.52083333333333526</c:v>
                </c:pt>
                <c:pt idx="5">
                  <c:v>0.39130434782608836</c:v>
                </c:pt>
              </c:numCache>
            </c:numRef>
          </c:val>
          <c:smooth val="0"/>
          <c:extLst>
            <c:ext xmlns:c16="http://schemas.microsoft.com/office/drawing/2014/chart" uri="{C3380CC4-5D6E-409C-BE32-E72D297353CC}">
              <c16:uniqueId val="{00000008-DFB0-7540-90C2-F4575DDFE5B1}"/>
            </c:ext>
          </c:extLst>
        </c:ser>
        <c:ser>
          <c:idx val="3"/>
          <c:order val="3"/>
          <c:tx>
            <c:strRef>
              <c:f>'10th Grade Reading'!$B$6</c:f>
              <c:strCache>
                <c:ptCount val="1"/>
                <c:pt idx="0">
                  <c:v>Hispanic</c:v>
                </c:pt>
              </c:strCache>
            </c:strRef>
          </c:tx>
          <c:spPr>
            <a:ln w="28575" cap="rnd">
              <a:solidFill>
                <a:schemeClr val="accent4"/>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A-DFB0-7540-90C2-F4575DDFE5B1}"/>
              </c:ext>
            </c:extLst>
          </c:dPt>
          <c:cat>
            <c:multiLvlStrRef>
              <c:f>'10th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'10th Grade Reading'!$C$6:$H$6</c:f>
              <c:numCache>
                <c:formatCode>0.0%;\(0.0%\)</c:formatCode>
                <c:ptCount val="6"/>
                <c:pt idx="0">
                  <c:v>0.52054794520548131</c:v>
                </c:pt>
                <c:pt idx="1">
                  <c:v>0.5428571428571447</c:v>
                </c:pt>
                <c:pt idx="2">
                  <c:v>0.48214285714285887</c:v>
                </c:pt>
                <c:pt idx="3">
                  <c:v>0.29223744292237547</c:v>
                </c:pt>
                <c:pt idx="4">
                  <c:v>0.32000000000000112</c:v>
                </c:pt>
                <c:pt idx="5">
                  <c:v>0.26785714285714379</c:v>
                </c:pt>
              </c:numCache>
            </c:numRef>
          </c:val>
          <c:smooth val="0"/>
          <c:extLst>
            <c:ext xmlns:c16="http://schemas.microsoft.com/office/drawing/2014/chart" uri="{C3380CC4-5D6E-409C-BE32-E72D297353CC}">
              <c16:uniqueId val="{0000000B-DFB0-7540-90C2-F4575DDFE5B1}"/>
            </c:ext>
          </c:extLst>
        </c:ser>
        <c:ser>
          <c:idx val="4"/>
          <c:order val="4"/>
          <c:tx>
            <c:strRef>
              <c:f>'10th Grade Reading'!$B$7</c:f>
              <c:strCache>
                <c:ptCount val="1"/>
                <c:pt idx="0">
                  <c:v>Black</c:v>
                </c:pt>
              </c:strCache>
            </c:strRef>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D-DFB0-7540-90C2-F4575DDFE5B1}"/>
              </c:ext>
            </c:extLst>
          </c:dPt>
          <c:cat>
            <c:multiLvlStrRef>
              <c:f>'10th Grade Reading'!$C$1:$H$2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'10th Grade Reading'!$C$7:$H$7</c:f>
              <c:numCache>
                <c:formatCode>0.0%;\(0.0%\)</c:formatCode>
                <c:ptCount val="6"/>
                <c:pt idx="0">
                  <c:v>0.27689594356261121</c:v>
                </c:pt>
                <c:pt idx="1">
                  <c:v>0.30855018587360705</c:v>
                </c:pt>
                <c:pt idx="2">
                  <c:v>0.24904942965779556</c:v>
                </c:pt>
                <c:pt idx="3">
                  <c:v>0.10405643738977109</c:v>
                </c:pt>
                <c:pt idx="4">
                  <c:v>0.14312267657992614</c:v>
                </c:pt>
                <c:pt idx="5">
                  <c:v>0.11216730038022854</c:v>
                </c:pt>
              </c:numCache>
            </c:numRef>
          </c:val>
          <c:smooth val="0"/>
          <c:extLst>
            <c:ext xmlns:c16="http://schemas.microsoft.com/office/drawing/2014/chart" uri="{C3380CC4-5D6E-409C-BE32-E72D297353CC}">
              <c16:uniqueId val="{0000000E-DFB0-7540-90C2-F4575DDFE5B1}"/>
            </c:ext>
          </c:extLst>
        </c:ser>
        <c:dLbls>
          <c:showLegendKey val="0"/>
          <c:showVal val="0"/>
          <c:showCatName val="0"/>
          <c:showSerName val="0"/>
          <c:showPercent val="0"/>
          <c:showBubbleSize val="0"/>
        </c:dLbls>
        <c:smooth val="0"/>
        <c:axId val="1184616640"/>
        <c:axId val="1800247024"/>
      </c:lineChart>
      <c:catAx>
        <c:axId val="118461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00247024"/>
        <c:crosses val="autoZero"/>
        <c:auto val="1"/>
        <c:lblAlgn val="ctr"/>
        <c:lblOffset val="100"/>
        <c:noMultiLvlLbl val="0"/>
      </c:catAx>
      <c:valAx>
        <c:axId val="180024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Percent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461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3rd Grade</a:t>
            </a:r>
            <a:r>
              <a:rPr lang="en-US" sz="2400" baseline="0" dirty="0"/>
              <a:t> FSA Performance: English Language Arts Economic Status</a:t>
            </a:r>
            <a:endParaRPr lang="en-US" sz="2400" dirty="0"/>
          </a:p>
        </c:rich>
      </c:tx>
      <c:layout>
        <c:manualLayout>
          <c:xMode val="edge"/>
          <c:yMode val="edge"/>
          <c:x val="0.18463188976377951"/>
          <c:y val="2.777777777777777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Economically Disadvantaged</c:v>
          </c:tx>
          <c:spPr>
            <a:solidFill>
              <a:schemeClr val="accent1"/>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Status'!$C$3:$H$3</c:f>
              <c:numCache>
                <c:formatCode>0.0%;\(0.0%\)</c:formatCode>
                <c:ptCount val="6"/>
                <c:pt idx="0">
                  <c:v>0.39665211062591116</c:v>
                </c:pt>
                <c:pt idx="1">
                  <c:v>0.40549378678875225</c:v>
                </c:pt>
                <c:pt idx="2">
                  <c:v>0.39888977002379211</c:v>
                </c:pt>
                <c:pt idx="3">
                  <c:v>0.15138282387190738</c:v>
                </c:pt>
                <c:pt idx="4">
                  <c:v>0.16873773708306145</c:v>
                </c:pt>
                <c:pt idx="5">
                  <c:v>0.14670896114195137</c:v>
                </c:pt>
              </c:numCache>
            </c:numRef>
          </c:val>
          <c:extLst>
            <c:ext xmlns:c16="http://schemas.microsoft.com/office/drawing/2014/chart" uri="{C3380CC4-5D6E-409C-BE32-E72D297353CC}">
              <c16:uniqueId val="{00000000-5480-8F4E-9869-F5E0B8956B2E}"/>
            </c:ext>
          </c:extLst>
        </c:ser>
        <c:ser>
          <c:idx val="1"/>
          <c:order val="1"/>
          <c:tx>
            <c:v>Non-Economically Disadvantaged</c:v>
          </c:tx>
          <c:spPr>
            <a:solidFill>
              <a:schemeClr val="accent2"/>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Status'!$C$4:$H$4</c:f>
              <c:numCache>
                <c:formatCode>0.0%;\(0.0%\)</c:formatCode>
                <c:ptCount val="6"/>
                <c:pt idx="0">
                  <c:v>0.77377654662973505</c:v>
                </c:pt>
                <c:pt idx="1">
                  <c:v>0.83943329397875155</c:v>
                </c:pt>
                <c:pt idx="2">
                  <c:v>0.76305970149253999</c:v>
                </c:pt>
                <c:pt idx="3">
                  <c:v>0.50692520775623451</c:v>
                </c:pt>
                <c:pt idx="4">
                  <c:v>0.56080283353010829</c:v>
                </c:pt>
                <c:pt idx="5">
                  <c:v>0.48414179104477784</c:v>
                </c:pt>
              </c:numCache>
            </c:numRef>
          </c:val>
          <c:extLst>
            <c:ext xmlns:c16="http://schemas.microsoft.com/office/drawing/2014/chart" uri="{C3380CC4-5D6E-409C-BE32-E72D297353CC}">
              <c16:uniqueId val="{00000001-5480-8F4E-9869-F5E0B8956B2E}"/>
            </c:ext>
          </c:extLst>
        </c:ser>
        <c:dLbls>
          <c:showLegendKey val="0"/>
          <c:showVal val="0"/>
          <c:showCatName val="0"/>
          <c:showSerName val="0"/>
          <c:showPercent val="0"/>
          <c:showBubbleSize val="0"/>
        </c:dLbls>
        <c:gapWidth val="219"/>
        <c:overlap val="-27"/>
        <c:axId val="315674784"/>
        <c:axId val="293618848"/>
      </c:barChart>
      <c:catAx>
        <c:axId val="31567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3618848"/>
        <c:crosses val="autoZero"/>
        <c:auto val="1"/>
        <c:lblAlgn val="ctr"/>
        <c:lblOffset val="100"/>
        <c:noMultiLvlLbl val="0"/>
      </c:catAx>
      <c:valAx>
        <c:axId val="2936188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Percentage</a:t>
                </a:r>
                <a:r>
                  <a:rPr lang="en-US" sz="1800" baseline="0" dirty="0"/>
                  <a:t> of Students</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67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8th Grade FSA Performance: English Language Arts </a:t>
            </a:r>
          </a:p>
          <a:p>
            <a:pPr>
              <a:defRPr sz="2400"/>
            </a:pPr>
            <a:r>
              <a:rPr lang="en-US" sz="2400" b="0" i="0" baseline="0" dirty="0">
                <a:effectLst/>
              </a:rPr>
              <a:t>Economic Status</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'FSA ELA Economic Status'!$B$5</c:f>
              <c:strCache>
                <c:ptCount val="1"/>
                <c:pt idx="0">
                  <c:v>Eco. Disadvantaged</c:v>
                </c:pt>
              </c:strCache>
            </c:strRef>
          </c:tx>
          <c:spPr>
            <a:solidFill>
              <a:schemeClr val="accent1"/>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Status'!$C$5:$H$5</c:f>
              <c:numCache>
                <c:formatCode>0.0%;\(0.0%\)</c:formatCode>
                <c:ptCount val="6"/>
                <c:pt idx="0">
                  <c:v>0.35225955967555167</c:v>
                </c:pt>
                <c:pt idx="1">
                  <c:v>0.41237113402061998</c:v>
                </c:pt>
                <c:pt idx="2">
                  <c:v>0.39231664726426213</c:v>
                </c:pt>
                <c:pt idx="3">
                  <c:v>0.16917728852838995</c:v>
                </c:pt>
                <c:pt idx="4">
                  <c:v>0.20618556701030999</c:v>
                </c:pt>
                <c:pt idx="5">
                  <c:v>0.17694994179278295</c:v>
                </c:pt>
              </c:numCache>
            </c:numRef>
          </c:val>
          <c:extLst>
            <c:ext xmlns:c16="http://schemas.microsoft.com/office/drawing/2014/chart" uri="{C3380CC4-5D6E-409C-BE32-E72D297353CC}">
              <c16:uniqueId val="{00000000-C604-464A-A8D1-ECF15CD4B454}"/>
            </c:ext>
          </c:extLst>
        </c:ser>
        <c:ser>
          <c:idx val="1"/>
          <c:order val="1"/>
          <c:tx>
            <c:strRef>
              <c:f>'FSA ELA Economic Status'!$B$6</c:f>
              <c:strCache>
                <c:ptCount val="1"/>
                <c:pt idx="0">
                  <c:v>Non-Eco. Disadvantaged</c:v>
                </c:pt>
              </c:strCache>
            </c:strRef>
          </c:tx>
          <c:spPr>
            <a:solidFill>
              <a:schemeClr val="accent2"/>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Status'!$C$6:$H$6</c:f>
              <c:numCache>
                <c:formatCode>0.0%;\(0.0%\)</c:formatCode>
                <c:ptCount val="6"/>
                <c:pt idx="0">
                  <c:v>0.72975609756097815</c:v>
                </c:pt>
                <c:pt idx="1">
                  <c:v>0.84943820224719402</c:v>
                </c:pt>
                <c:pt idx="2">
                  <c:v>0.7615838247683262</c:v>
                </c:pt>
                <c:pt idx="3">
                  <c:v>0.5121951219512213</c:v>
                </c:pt>
                <c:pt idx="4">
                  <c:v>0.65505617977528319</c:v>
                </c:pt>
                <c:pt idx="5">
                  <c:v>0.53917438921651406</c:v>
                </c:pt>
              </c:numCache>
            </c:numRef>
          </c:val>
          <c:extLst>
            <c:ext xmlns:c16="http://schemas.microsoft.com/office/drawing/2014/chart" uri="{C3380CC4-5D6E-409C-BE32-E72D297353CC}">
              <c16:uniqueId val="{00000001-C604-464A-A8D1-ECF15CD4B454}"/>
            </c:ext>
          </c:extLst>
        </c:ser>
        <c:dLbls>
          <c:showLegendKey val="0"/>
          <c:showVal val="0"/>
          <c:showCatName val="0"/>
          <c:showSerName val="0"/>
          <c:showPercent val="0"/>
          <c:showBubbleSize val="0"/>
        </c:dLbls>
        <c:gapWidth val="219"/>
        <c:overlap val="-27"/>
        <c:axId val="505041840"/>
        <c:axId val="505043520"/>
      </c:barChart>
      <c:catAx>
        <c:axId val="50504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5043520"/>
        <c:crosses val="autoZero"/>
        <c:auto val="1"/>
        <c:lblAlgn val="ctr"/>
        <c:lblOffset val="100"/>
        <c:noMultiLvlLbl val="0"/>
      </c:catAx>
      <c:valAx>
        <c:axId val="5050435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Percentage</a:t>
                </a:r>
                <a:r>
                  <a:rPr lang="en-US" sz="1800" baseline="0" dirty="0"/>
                  <a:t> of Students</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10th Grade FSA Performance: English Language Arts </a:t>
            </a:r>
            <a:endParaRPr lang="en-US" sz="2400" dirty="0">
              <a:effectLst/>
            </a:endParaRPr>
          </a:p>
          <a:p>
            <a:pPr>
              <a:defRPr sz="2400"/>
            </a:pPr>
            <a:r>
              <a:rPr lang="en-US" sz="2400" b="0" i="0" baseline="0" dirty="0">
                <a:effectLst/>
              </a:rPr>
              <a:t>Economic Status</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'FSA ELA Economic Status'!$B$7</c:f>
              <c:strCache>
                <c:ptCount val="1"/>
                <c:pt idx="0">
                  <c:v>Eco. Disadvantaged</c:v>
                </c:pt>
              </c:strCache>
            </c:strRef>
          </c:tx>
          <c:spPr>
            <a:solidFill>
              <a:schemeClr val="accent1"/>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Status'!$C$7:$H$7</c:f>
              <c:numCache>
                <c:formatCode>0.0%;\(0.0%\)</c:formatCode>
                <c:ptCount val="6"/>
                <c:pt idx="0">
                  <c:v>0.37783075089392265</c:v>
                </c:pt>
                <c:pt idx="1">
                  <c:v>0.40793489318413167</c:v>
                </c:pt>
                <c:pt idx="2">
                  <c:v>0.32727272727272844</c:v>
                </c:pt>
                <c:pt idx="3">
                  <c:v>0.17163289630512577</c:v>
                </c:pt>
                <c:pt idx="4">
                  <c:v>0.21057985757884104</c:v>
                </c:pt>
                <c:pt idx="5">
                  <c:v>0.1469696969696975</c:v>
                </c:pt>
              </c:numCache>
            </c:numRef>
          </c:val>
          <c:extLst>
            <c:ext xmlns:c16="http://schemas.microsoft.com/office/drawing/2014/chart" uri="{C3380CC4-5D6E-409C-BE32-E72D297353CC}">
              <c16:uniqueId val="{00000000-ADCD-B342-B97A-1ED2B7B41689}"/>
            </c:ext>
          </c:extLst>
        </c:ser>
        <c:ser>
          <c:idx val="1"/>
          <c:order val="1"/>
          <c:tx>
            <c:strRef>
              <c:f>'FSA ELA Economic Status'!$B$8</c:f>
              <c:strCache>
                <c:ptCount val="1"/>
                <c:pt idx="0">
                  <c:v>Non-Eco. Disadvantaged</c:v>
                </c:pt>
              </c:strCache>
            </c:strRef>
          </c:tx>
          <c:spPr>
            <a:solidFill>
              <a:schemeClr val="accent2"/>
            </a:solidFill>
            <a:ln>
              <a:noFill/>
            </a:ln>
            <a:effectLst/>
          </c:spPr>
          <c:invertIfNegative val="0"/>
          <c:cat>
            <c:multiLvlStrRef>
              <c:f>'FSA ELA Economic Status'!$C$1:$H$2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'FSA ELA Economic Status'!$C$8:$H$8</c:f>
              <c:numCache>
                <c:formatCode>0.0%;\(0.0%\)</c:formatCode>
                <c:ptCount val="6"/>
                <c:pt idx="0">
                  <c:v>0.70724907063197284</c:v>
                </c:pt>
                <c:pt idx="1">
                  <c:v>0.82242990654205894</c:v>
                </c:pt>
                <c:pt idx="2">
                  <c:v>0.67622259696458931</c:v>
                </c:pt>
                <c:pt idx="3">
                  <c:v>0.50836431226765977</c:v>
                </c:pt>
                <c:pt idx="4">
                  <c:v>0.63084112149532934</c:v>
                </c:pt>
                <c:pt idx="5">
                  <c:v>0.48903878583474036</c:v>
                </c:pt>
              </c:numCache>
            </c:numRef>
          </c:val>
          <c:extLst>
            <c:ext xmlns:c16="http://schemas.microsoft.com/office/drawing/2014/chart" uri="{C3380CC4-5D6E-409C-BE32-E72D297353CC}">
              <c16:uniqueId val="{00000001-ADCD-B342-B97A-1ED2B7B41689}"/>
            </c:ext>
          </c:extLst>
        </c:ser>
        <c:dLbls>
          <c:showLegendKey val="0"/>
          <c:showVal val="0"/>
          <c:showCatName val="0"/>
          <c:showSerName val="0"/>
          <c:showPercent val="0"/>
          <c:showBubbleSize val="0"/>
        </c:dLbls>
        <c:gapWidth val="219"/>
        <c:overlap val="-27"/>
        <c:axId val="318735328"/>
        <c:axId val="335673104"/>
      </c:barChart>
      <c:catAx>
        <c:axId val="3187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5673104"/>
        <c:crosses val="autoZero"/>
        <c:auto val="1"/>
        <c:lblAlgn val="ctr"/>
        <c:lblOffset val="100"/>
        <c:noMultiLvlLbl val="0"/>
      </c:catAx>
      <c:valAx>
        <c:axId val="3356731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Percentage</a:t>
                </a:r>
                <a:r>
                  <a:rPr lang="en-US" sz="1800" baseline="0" dirty="0"/>
                  <a:t> of Students</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3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3rd Grade FSA Scores:</a:t>
            </a:r>
            <a:r>
              <a:rPr lang="en-US" sz="2400" baseline="0"/>
              <a:t> </a:t>
            </a:r>
            <a:r>
              <a:rPr lang="en-US" sz="2400"/>
              <a:t>Mathematics,</a:t>
            </a:r>
          </a:p>
          <a:p>
            <a:pPr>
              <a:defRPr sz="2400"/>
            </a:pPr>
            <a:r>
              <a:rPr lang="en-US" sz="2400"/>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'3rd Grade Math'!$B$3</c:f>
              <c:strCache>
                <c:ptCount val="1"/>
                <c:pt idx="0">
                  <c:v>Asian</c:v>
                </c:pt>
              </c:strCache>
            </c:strRef>
          </c:tx>
          <c:spPr>
            <a:ln w="28575" cap="rnd">
              <a:solidFill>
                <a:schemeClr val="accent1"/>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1-23A8-A74C-A38B-162DD629B7FE}"/>
              </c:ext>
            </c:extLst>
          </c:dPt>
          <c:cat>
            <c:multiLvlStrRef>
              <c:f>'3rd Grade Math'!$C$1:$H$2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Math'!$C$3:$H$3</c:f>
              <c:numCache>
                <c:formatCode>0.0%;\(0.0%\)</c:formatCode>
                <c:ptCount val="6"/>
                <c:pt idx="0">
                  <c:v>0.93636363636363973</c:v>
                </c:pt>
                <c:pt idx="1">
                  <c:v>0.9067796610169524</c:v>
                </c:pt>
                <c:pt idx="2">
                  <c:v>0.91525423728813882</c:v>
                </c:pt>
                <c:pt idx="3">
                  <c:v>0.736363636363639</c:v>
                </c:pt>
                <c:pt idx="4">
                  <c:v>0.66949152542373114</c:v>
                </c:pt>
                <c:pt idx="5">
                  <c:v>0.70338983050847714</c:v>
                </c:pt>
              </c:numCache>
            </c:numRef>
          </c:val>
          <c:smooth val="0"/>
          <c:extLst>
            <c:ext xmlns:c16="http://schemas.microsoft.com/office/drawing/2014/chart" uri="{C3380CC4-5D6E-409C-BE32-E72D297353CC}">
              <c16:uniqueId val="{00000002-23A8-A74C-A38B-162DD629B7FE}"/>
            </c:ext>
          </c:extLst>
        </c:ser>
        <c:ser>
          <c:idx val="1"/>
          <c:order val="1"/>
          <c:tx>
            <c:strRef>
              <c:f>'3rd Grade Math'!$B$4</c:f>
              <c:strCache>
                <c:ptCount val="1"/>
                <c:pt idx="0">
                  <c:v>White</c:v>
                </c:pt>
              </c:strCache>
            </c:strRef>
          </c:tx>
          <c:spPr>
            <a:ln w="28575" cap="rnd">
              <a:solidFill>
                <a:schemeClr val="accent2"/>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4-23A8-A74C-A38B-162DD629B7FE}"/>
              </c:ext>
            </c:extLst>
          </c:dPt>
          <c:cat>
            <c:multiLvlStrRef>
              <c:f>'3rd Grade Math'!$C$1:$H$2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Math'!$C$4:$H$4</c:f>
              <c:numCache>
                <c:formatCode>0.0%;\(0.0%\)</c:formatCode>
                <c:ptCount val="6"/>
                <c:pt idx="0">
                  <c:v>0.77249747219413822</c:v>
                </c:pt>
                <c:pt idx="1">
                  <c:v>0.76315789473684481</c:v>
                </c:pt>
                <c:pt idx="2">
                  <c:v>0.75112107623318647</c:v>
                </c:pt>
                <c:pt idx="3">
                  <c:v>0.51870576339737295</c:v>
                </c:pt>
                <c:pt idx="4">
                  <c:v>0.47157894736842271</c:v>
                </c:pt>
                <c:pt idx="5">
                  <c:v>0.5022421524663695</c:v>
                </c:pt>
              </c:numCache>
            </c:numRef>
          </c:val>
          <c:smooth val="0"/>
          <c:extLst>
            <c:ext xmlns:c16="http://schemas.microsoft.com/office/drawing/2014/chart" uri="{C3380CC4-5D6E-409C-BE32-E72D297353CC}">
              <c16:uniqueId val="{00000005-23A8-A74C-A38B-162DD629B7FE}"/>
            </c:ext>
          </c:extLst>
        </c:ser>
        <c:ser>
          <c:idx val="2"/>
          <c:order val="2"/>
          <c:tx>
            <c:strRef>
              <c:f>'3rd Grade Math'!$B$5</c:f>
              <c:strCache>
                <c:ptCount val="1"/>
                <c:pt idx="0">
                  <c:v>Two or More Races</c:v>
                </c:pt>
              </c:strCache>
            </c:strRef>
          </c:tx>
          <c:spPr>
            <a:ln w="28575" cap="rnd">
              <a:solidFill>
                <a:schemeClr val="accent3"/>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7-23A8-A74C-A38B-162DD629B7FE}"/>
              </c:ext>
            </c:extLst>
          </c:dPt>
          <c:cat>
            <c:multiLvlStrRef>
              <c:f>'3rd Grade Math'!$C$1:$H$2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Math'!$C$5:$H$5</c:f>
              <c:numCache>
                <c:formatCode>0.0%;\(0.0%\)</c:formatCode>
                <c:ptCount val="6"/>
                <c:pt idx="0">
                  <c:v>0.59887005649717728</c:v>
                </c:pt>
                <c:pt idx="1">
                  <c:v>0.65363128491620348</c:v>
                </c:pt>
                <c:pt idx="2">
                  <c:v>0.59638554216867679</c:v>
                </c:pt>
                <c:pt idx="3">
                  <c:v>0.37288135593220473</c:v>
                </c:pt>
                <c:pt idx="4">
                  <c:v>0.34078212290502913</c:v>
                </c:pt>
                <c:pt idx="5">
                  <c:v>0.32530120481927827</c:v>
                </c:pt>
              </c:numCache>
            </c:numRef>
          </c:val>
          <c:smooth val="0"/>
          <c:extLst>
            <c:ext xmlns:c16="http://schemas.microsoft.com/office/drawing/2014/chart" uri="{C3380CC4-5D6E-409C-BE32-E72D297353CC}">
              <c16:uniqueId val="{00000008-23A8-A74C-A38B-162DD629B7FE}"/>
            </c:ext>
          </c:extLst>
        </c:ser>
        <c:ser>
          <c:idx val="3"/>
          <c:order val="3"/>
          <c:tx>
            <c:strRef>
              <c:f>'3rd Grade Math'!$B$6</c:f>
              <c:strCache>
                <c:ptCount val="1"/>
                <c:pt idx="0">
                  <c:v>Hispanic</c:v>
                </c:pt>
              </c:strCache>
            </c:strRef>
          </c:tx>
          <c:spPr>
            <a:ln w="28575" cap="rnd">
              <a:solidFill>
                <a:schemeClr val="accent4"/>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A-23A8-A74C-A38B-162DD629B7FE}"/>
              </c:ext>
            </c:extLst>
          </c:dPt>
          <c:cat>
            <c:multiLvlStrRef>
              <c:f>'3rd Grade Math'!$C$1:$H$2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Math'!$C$6:$H$6</c:f>
              <c:numCache>
                <c:formatCode>0.0%;\(0.0%\)</c:formatCode>
                <c:ptCount val="6"/>
                <c:pt idx="0">
                  <c:v>0.56573705179283074</c:v>
                </c:pt>
                <c:pt idx="1">
                  <c:v>0.64400000000000235</c:v>
                </c:pt>
                <c:pt idx="2">
                  <c:v>0.5447470817120641</c:v>
                </c:pt>
                <c:pt idx="3">
                  <c:v>0.26294820717131567</c:v>
                </c:pt>
                <c:pt idx="4">
                  <c:v>0.36400000000000127</c:v>
                </c:pt>
                <c:pt idx="5">
                  <c:v>0.25680933852140164</c:v>
                </c:pt>
              </c:numCache>
            </c:numRef>
          </c:val>
          <c:smooth val="0"/>
          <c:extLst>
            <c:ext xmlns:c16="http://schemas.microsoft.com/office/drawing/2014/chart" uri="{C3380CC4-5D6E-409C-BE32-E72D297353CC}">
              <c16:uniqueId val="{0000000B-23A8-A74C-A38B-162DD629B7FE}"/>
            </c:ext>
          </c:extLst>
        </c:ser>
        <c:ser>
          <c:idx val="4"/>
          <c:order val="4"/>
          <c:tx>
            <c:strRef>
              <c:f>'3rd Grade Math'!$B$7</c:f>
              <c:strCache>
                <c:ptCount val="1"/>
                <c:pt idx="0">
                  <c:v>Black</c:v>
                </c:pt>
              </c:strCache>
            </c:strRef>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D-23A8-A74C-A38B-162DD629B7FE}"/>
              </c:ext>
            </c:extLst>
          </c:dPt>
          <c:cat>
            <c:multiLvlStrRef>
              <c:f>'3rd Grade Math'!$C$1:$H$2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'3rd Grade Math'!$C$7:$H$7</c:f>
              <c:numCache>
                <c:formatCode>0.0%;\(0.0%\)</c:formatCode>
                <c:ptCount val="6"/>
                <c:pt idx="0">
                  <c:v>0.38695652173913181</c:v>
                </c:pt>
                <c:pt idx="1">
                  <c:v>0.36363636363636492</c:v>
                </c:pt>
                <c:pt idx="2">
                  <c:v>0.37270642201834997</c:v>
                </c:pt>
                <c:pt idx="3">
                  <c:v>0.15760869565217447</c:v>
                </c:pt>
                <c:pt idx="4">
                  <c:v>0.12954545454545502</c:v>
                </c:pt>
                <c:pt idx="5">
                  <c:v>0.12958715596330322</c:v>
                </c:pt>
              </c:numCache>
            </c:numRef>
          </c:val>
          <c:smooth val="0"/>
          <c:extLst>
            <c:ext xmlns:c16="http://schemas.microsoft.com/office/drawing/2014/chart" uri="{C3380CC4-5D6E-409C-BE32-E72D297353CC}">
              <c16:uniqueId val="{0000000E-23A8-A74C-A38B-162DD629B7FE}"/>
            </c:ext>
          </c:extLst>
        </c:ser>
        <c:dLbls>
          <c:showLegendKey val="0"/>
          <c:showVal val="0"/>
          <c:showCatName val="0"/>
          <c:showSerName val="0"/>
          <c:showPercent val="0"/>
          <c:showBubbleSize val="0"/>
        </c:dLbls>
        <c:smooth val="0"/>
        <c:axId val="1837898576"/>
        <c:axId val="1837900256"/>
      </c:lineChart>
      <c:catAx>
        <c:axId val="183789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7900256"/>
        <c:crosses val="autoZero"/>
        <c:auto val="1"/>
        <c:lblAlgn val="ctr"/>
        <c:lblOffset val="100"/>
        <c:noMultiLvlLbl val="0"/>
      </c:catAx>
      <c:valAx>
        <c:axId val="1837900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Percent</a:t>
                </a:r>
                <a:r>
                  <a:rPr lang="en-US" sz="2000" baseline="0"/>
                  <a:t> of Students</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89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8th Grade FSA Scores:</a:t>
            </a:r>
            <a:r>
              <a:rPr lang="en-US" sz="2400" baseline="0"/>
              <a:t> M</a:t>
            </a:r>
            <a:r>
              <a:rPr lang="en-US" sz="2400"/>
              <a:t>athematics,</a:t>
            </a:r>
          </a:p>
          <a:p>
            <a:pPr>
              <a:defRPr sz="2400"/>
            </a:pPr>
            <a:r>
              <a:rPr lang="en-US" sz="2400"/>
              <a:t>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Sheet6!$B$3</c:f>
              <c:strCache>
                <c:ptCount val="1"/>
                <c:pt idx="0">
                  <c:v>Asian</c:v>
                </c:pt>
              </c:strCache>
            </c:strRef>
          </c:tx>
          <c:spPr>
            <a:ln w="28575" cap="rnd">
              <a:solidFill>
                <a:schemeClr val="accent1"/>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1-8FB4-8D42-9C45-3071B394EF2B}"/>
              </c:ext>
            </c:extLst>
          </c:dPt>
          <c:cat>
            <c:multiLvlStrRef>
              <c:f>Sheet6!$C$1:$H$2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Sheet6!$C$3:$H$3</c:f>
              <c:numCache>
                <c:formatCode>0.0%;\(0.0%\)</c:formatCode>
                <c:ptCount val="6"/>
                <c:pt idx="0">
                  <c:v>0.5714285714285734</c:v>
                </c:pt>
                <c:pt idx="1">
                  <c:v>0.60000000000000209</c:v>
                </c:pt>
                <c:pt idx="2">
                  <c:v>0.50000000000000178</c:v>
                </c:pt>
                <c:pt idx="3">
                  <c:v>0.2857142857142867</c:v>
                </c:pt>
                <c:pt idx="4">
                  <c:v>0.20000000000000073</c:v>
                </c:pt>
                <c:pt idx="5">
                  <c:v>0.16666666666666724</c:v>
                </c:pt>
              </c:numCache>
            </c:numRef>
          </c:val>
          <c:smooth val="0"/>
          <c:extLst>
            <c:ext xmlns:c16="http://schemas.microsoft.com/office/drawing/2014/chart" uri="{C3380CC4-5D6E-409C-BE32-E72D297353CC}">
              <c16:uniqueId val="{00000002-8FB4-8D42-9C45-3071B394EF2B}"/>
            </c:ext>
          </c:extLst>
        </c:ser>
        <c:ser>
          <c:idx val="1"/>
          <c:order val="1"/>
          <c:tx>
            <c:strRef>
              <c:f>Sheet6!$B$4</c:f>
              <c:strCache>
                <c:ptCount val="1"/>
                <c:pt idx="0">
                  <c:v>Hispanic</c:v>
                </c:pt>
              </c:strCache>
            </c:strRef>
          </c:tx>
          <c:spPr>
            <a:ln w="28575" cap="rnd">
              <a:solidFill>
                <a:schemeClr val="accent2"/>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4-8FB4-8D42-9C45-3071B394EF2B}"/>
              </c:ext>
            </c:extLst>
          </c:dPt>
          <c:cat>
            <c:multiLvlStrRef>
              <c:f>Sheet6!$C$1:$H$2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Sheet6!$C$4:$H$4</c:f>
              <c:numCache>
                <c:formatCode>0.0%;\(0.0%\)</c:formatCode>
                <c:ptCount val="6"/>
                <c:pt idx="0">
                  <c:v>0.36363636363636492</c:v>
                </c:pt>
                <c:pt idx="1">
                  <c:v>0.35555555555555685</c:v>
                </c:pt>
                <c:pt idx="2">
                  <c:v>0.38281250000000133</c:v>
                </c:pt>
                <c:pt idx="3">
                  <c:v>0.127</c:v>
                </c:pt>
                <c:pt idx="4">
                  <c:v>5.5555555555555747E-2</c:v>
                </c:pt>
                <c:pt idx="5">
                  <c:v>0.13281250000000047</c:v>
                </c:pt>
              </c:numCache>
            </c:numRef>
          </c:val>
          <c:smooth val="0"/>
          <c:extLst>
            <c:ext xmlns:c16="http://schemas.microsoft.com/office/drawing/2014/chart" uri="{C3380CC4-5D6E-409C-BE32-E72D297353CC}">
              <c16:uniqueId val="{00000005-8FB4-8D42-9C45-3071B394EF2B}"/>
            </c:ext>
          </c:extLst>
        </c:ser>
        <c:ser>
          <c:idx val="2"/>
          <c:order val="2"/>
          <c:tx>
            <c:strRef>
              <c:f>Sheet6!$B$5</c:f>
              <c:strCache>
                <c:ptCount val="1"/>
                <c:pt idx="0">
                  <c:v>White</c:v>
                </c:pt>
              </c:strCache>
            </c:strRef>
          </c:tx>
          <c:spPr>
            <a:ln w="28575" cap="rnd">
              <a:solidFill>
                <a:schemeClr val="accent3"/>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7-8FB4-8D42-9C45-3071B394EF2B}"/>
              </c:ext>
            </c:extLst>
          </c:dPt>
          <c:cat>
            <c:multiLvlStrRef>
              <c:f>Sheet6!$C$1:$H$2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Sheet6!$C$5:$H$5</c:f>
              <c:numCache>
                <c:formatCode>0.0%;\(0.0%\)</c:formatCode>
                <c:ptCount val="6"/>
                <c:pt idx="0">
                  <c:v>0.51324503311258451</c:v>
                </c:pt>
                <c:pt idx="1">
                  <c:v>0.42400000000000149</c:v>
                </c:pt>
                <c:pt idx="2">
                  <c:v>0.44396551724138089</c:v>
                </c:pt>
                <c:pt idx="3">
                  <c:v>0.156</c:v>
                </c:pt>
                <c:pt idx="4">
                  <c:v>0.14400000000000049</c:v>
                </c:pt>
                <c:pt idx="5">
                  <c:v>0.12500000000000044</c:v>
                </c:pt>
              </c:numCache>
            </c:numRef>
          </c:val>
          <c:smooth val="0"/>
          <c:extLst>
            <c:ext xmlns:c16="http://schemas.microsoft.com/office/drawing/2014/chart" uri="{C3380CC4-5D6E-409C-BE32-E72D297353CC}">
              <c16:uniqueId val="{00000008-8FB4-8D42-9C45-3071B394EF2B}"/>
            </c:ext>
          </c:extLst>
        </c:ser>
        <c:ser>
          <c:idx val="3"/>
          <c:order val="3"/>
          <c:tx>
            <c:strRef>
              <c:f>Sheet6!$B$6</c:f>
              <c:strCache>
                <c:ptCount val="1"/>
                <c:pt idx="0">
                  <c:v>Two or More Races</c:v>
                </c:pt>
              </c:strCache>
            </c:strRef>
          </c:tx>
          <c:spPr>
            <a:ln w="28575" cap="rnd">
              <a:solidFill>
                <a:schemeClr val="accent4"/>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A-8FB4-8D42-9C45-3071B394EF2B}"/>
              </c:ext>
            </c:extLst>
          </c:dPt>
          <c:cat>
            <c:multiLvlStrRef>
              <c:f>Sheet6!$C$1:$H$2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Sheet6!$C$6:$H$6</c:f>
              <c:numCache>
                <c:formatCode>0.0%;\(0.0%\)</c:formatCode>
                <c:ptCount val="6"/>
                <c:pt idx="0">
                  <c:v>0.3584905660377371</c:v>
                </c:pt>
                <c:pt idx="1">
                  <c:v>0.20967741935483947</c:v>
                </c:pt>
                <c:pt idx="2">
                  <c:v>0.2857142857142867</c:v>
                </c:pt>
                <c:pt idx="3">
                  <c:v>0.13200000000000001</c:v>
                </c:pt>
                <c:pt idx="4">
                  <c:v>1.6129032258064575E-2</c:v>
                </c:pt>
                <c:pt idx="5">
                  <c:v>0.10204081632653098</c:v>
                </c:pt>
              </c:numCache>
            </c:numRef>
          </c:val>
          <c:smooth val="0"/>
          <c:extLst>
            <c:ext xmlns:c16="http://schemas.microsoft.com/office/drawing/2014/chart" uri="{C3380CC4-5D6E-409C-BE32-E72D297353CC}">
              <c16:uniqueId val="{0000000B-8FB4-8D42-9C45-3071B394EF2B}"/>
            </c:ext>
          </c:extLst>
        </c:ser>
        <c:ser>
          <c:idx val="4"/>
          <c:order val="4"/>
          <c:tx>
            <c:strRef>
              <c:f>Sheet6!$B$7</c:f>
              <c:strCache>
                <c:ptCount val="1"/>
                <c:pt idx="0">
                  <c:v>Black</c:v>
                </c:pt>
              </c:strCache>
            </c:strRef>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D-8FB4-8D42-9C45-3071B394EF2B}"/>
              </c:ext>
            </c:extLst>
          </c:dPt>
          <c:cat>
            <c:multiLvlStrRef>
              <c:f>Sheet6!$C$1:$H$2</c:f>
              <c:multiLvlStrCache>
                <c:ptCount val="6"/>
                <c:lvl>
                  <c:pt idx="0">
                    <c:v>2016-17</c:v>
                  </c:pt>
                  <c:pt idx="1">
                    <c:v>2017-18</c:v>
                  </c:pt>
                  <c:pt idx="2">
                    <c:v>2018-19</c:v>
                  </c:pt>
                  <c:pt idx="3">
                    <c:v>2016-17</c:v>
                  </c:pt>
                  <c:pt idx="4">
                    <c:v>2017-18</c:v>
                  </c:pt>
                  <c:pt idx="5">
                    <c:v>2018-19</c:v>
                  </c:pt>
                </c:lvl>
                <c:lvl>
                  <c:pt idx="0">
                    <c:v>Level 3 and Above</c:v>
                  </c:pt>
                  <c:pt idx="3">
                    <c:v>Level 4 and Above</c:v>
                  </c:pt>
                </c:lvl>
              </c:multiLvlStrCache>
            </c:multiLvlStrRef>
          </c:cat>
          <c:val>
            <c:numRef>
              <c:f>Sheet6!$C$7:$H$7</c:f>
              <c:numCache>
                <c:formatCode>0.0%;\(0.0%\)</c:formatCode>
                <c:ptCount val="6"/>
                <c:pt idx="0">
                  <c:v>0.18503118503118571</c:v>
                </c:pt>
                <c:pt idx="1">
                  <c:v>0.13043478260869612</c:v>
                </c:pt>
                <c:pt idx="2">
                  <c:v>0.12958963282937414</c:v>
                </c:pt>
                <c:pt idx="3">
                  <c:v>3.9501039501039642E-2</c:v>
                </c:pt>
                <c:pt idx="4">
                  <c:v>1.4492753623188458E-2</c:v>
                </c:pt>
                <c:pt idx="5">
                  <c:v>1.0799136069114508E-2</c:v>
                </c:pt>
              </c:numCache>
            </c:numRef>
          </c:val>
          <c:smooth val="0"/>
          <c:extLst>
            <c:ext xmlns:c16="http://schemas.microsoft.com/office/drawing/2014/chart" uri="{C3380CC4-5D6E-409C-BE32-E72D297353CC}">
              <c16:uniqueId val="{0000000E-8FB4-8D42-9C45-3071B394EF2B}"/>
            </c:ext>
          </c:extLst>
        </c:ser>
        <c:dLbls>
          <c:showLegendKey val="0"/>
          <c:showVal val="0"/>
          <c:showCatName val="0"/>
          <c:showSerName val="0"/>
          <c:showPercent val="0"/>
          <c:showBubbleSize val="0"/>
        </c:dLbls>
        <c:smooth val="0"/>
        <c:axId val="1030132544"/>
        <c:axId val="1509216224"/>
      </c:lineChart>
      <c:catAx>
        <c:axId val="103013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09216224"/>
        <c:crosses val="autoZero"/>
        <c:auto val="1"/>
        <c:lblAlgn val="ctr"/>
        <c:lblOffset val="100"/>
        <c:noMultiLvlLbl val="0"/>
      </c:catAx>
      <c:valAx>
        <c:axId val="15092162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Percent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1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Out-of-School</a:t>
            </a:r>
            <a:r>
              <a:rPr lang="en-US" sz="2400" baseline="0" dirty="0"/>
              <a:t> Suspension Rate per 100,000</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'Learning '!$E$11</c:f>
              <c:strCache>
                <c:ptCount val="1"/>
                <c:pt idx="0">
                  <c:v>AC_Rate per 100,000</c:v>
                </c:pt>
              </c:strCache>
            </c:strRef>
          </c:tx>
          <c:spPr>
            <a:solidFill>
              <a:schemeClr val="accent1"/>
            </a:solidFill>
            <a:ln>
              <a:noFill/>
            </a:ln>
            <a:effectLst/>
          </c:spPr>
          <c:invertIfNegative val="0"/>
          <c:cat>
            <c:numRef>
              <c:f>'Learning '!$A$12:$A$14</c:f>
              <c:numCache>
                <c:formatCode>General</c:formatCode>
                <c:ptCount val="3"/>
                <c:pt idx="0">
                  <c:v>2016</c:v>
                </c:pt>
                <c:pt idx="1">
                  <c:v>2017</c:v>
                </c:pt>
                <c:pt idx="2">
                  <c:v>2018</c:v>
                </c:pt>
              </c:numCache>
            </c:numRef>
          </c:cat>
          <c:val>
            <c:numRef>
              <c:f>'Learning '!$E$12:$E$14</c:f>
              <c:numCache>
                <c:formatCode>#,##0.0</c:formatCode>
                <c:ptCount val="3"/>
                <c:pt idx="0">
                  <c:v>6392.6</c:v>
                </c:pt>
                <c:pt idx="1">
                  <c:v>6684.9</c:v>
                </c:pt>
                <c:pt idx="2" formatCode="#,##0.00">
                  <c:v>7676.5</c:v>
                </c:pt>
              </c:numCache>
            </c:numRef>
          </c:val>
          <c:extLst>
            <c:ext xmlns:c16="http://schemas.microsoft.com/office/drawing/2014/chart" uri="{C3380CC4-5D6E-409C-BE32-E72D297353CC}">
              <c16:uniqueId val="{00000000-A480-CC4B-BBAD-4F9517A6486E}"/>
            </c:ext>
          </c:extLst>
        </c:ser>
        <c:ser>
          <c:idx val="1"/>
          <c:order val="1"/>
          <c:tx>
            <c:strRef>
              <c:f>'Learning '!$J$11</c:f>
              <c:strCache>
                <c:ptCount val="1"/>
                <c:pt idx="0">
                  <c:v>FL_Rate per 100,000 </c:v>
                </c:pt>
              </c:strCache>
            </c:strRef>
          </c:tx>
          <c:spPr>
            <a:solidFill>
              <a:schemeClr val="accent2"/>
            </a:solidFill>
            <a:ln>
              <a:noFill/>
            </a:ln>
            <a:effectLst/>
          </c:spPr>
          <c:invertIfNegative val="0"/>
          <c:val>
            <c:numRef>
              <c:f>'Learning '!$J$12:$J$14</c:f>
              <c:numCache>
                <c:formatCode>General</c:formatCode>
                <c:ptCount val="3"/>
                <c:pt idx="0">
                  <c:v>5531.4</c:v>
                </c:pt>
                <c:pt idx="1">
                  <c:v>5044.3999999999996</c:v>
                </c:pt>
                <c:pt idx="2">
                  <c:v>5217.2</c:v>
                </c:pt>
              </c:numCache>
            </c:numRef>
          </c:val>
          <c:extLst>
            <c:ext xmlns:c16="http://schemas.microsoft.com/office/drawing/2014/chart" uri="{C3380CC4-5D6E-409C-BE32-E72D297353CC}">
              <c16:uniqueId val="{00000001-A480-CC4B-BBAD-4F9517A6486E}"/>
            </c:ext>
          </c:extLst>
        </c:ser>
        <c:dLbls>
          <c:showLegendKey val="0"/>
          <c:showVal val="0"/>
          <c:showCatName val="0"/>
          <c:showSerName val="0"/>
          <c:showPercent val="0"/>
          <c:showBubbleSize val="0"/>
        </c:dLbls>
        <c:gapWidth val="219"/>
        <c:overlap val="-27"/>
        <c:axId val="915484527"/>
        <c:axId val="916161215"/>
      </c:barChart>
      <c:catAx>
        <c:axId val="915484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6161215"/>
        <c:crosses val="autoZero"/>
        <c:auto val="1"/>
        <c:lblAlgn val="ctr"/>
        <c:lblOffset val="100"/>
        <c:noMultiLvlLbl val="0"/>
      </c:catAx>
      <c:valAx>
        <c:axId val="916161215"/>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Out-of-School</a:t>
                </a:r>
                <a:r>
                  <a:rPr lang="en-US" sz="1800" baseline="0" dirty="0"/>
                  <a:t> Suspension </a:t>
                </a:r>
              </a:p>
              <a:p>
                <a:pPr>
                  <a:defRPr sz="1800"/>
                </a:pPr>
                <a:r>
                  <a:rPr lang="en-US" sz="1800" baseline="0" dirty="0"/>
                  <a:t>Rate per 100,000</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484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dirty="0"/>
              <a:t>Students</a:t>
            </a:r>
            <a:r>
              <a:rPr lang="en-US" sz="2400" dirty="0"/>
              <a:t> Absent 21+ Days</a:t>
            </a:r>
            <a:r>
              <a:rPr lang="en-US" sz="2400" baseline="0" dirty="0"/>
              <a:t> from School </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'Learning '!$D$6</c:f>
              <c:strCache>
                <c:ptCount val="1"/>
                <c:pt idx="0">
                  <c:v>% Absent 21+ Days </c:v>
                </c:pt>
              </c:strCache>
            </c:strRef>
          </c:tx>
          <c:spPr>
            <a:solidFill>
              <a:schemeClr val="accent1"/>
            </a:solidFill>
            <a:ln>
              <a:noFill/>
            </a:ln>
            <a:effectLst/>
          </c:spPr>
          <c:invertIfNegative val="0"/>
          <c:cat>
            <c:strRef>
              <c:f>'Learning '!$A$7:$A$9</c:f>
              <c:strCache>
                <c:ptCount val="3"/>
                <c:pt idx="0">
                  <c:v>2015-16</c:v>
                </c:pt>
                <c:pt idx="1">
                  <c:v>2016-17</c:v>
                </c:pt>
                <c:pt idx="2">
                  <c:v>2017-18</c:v>
                </c:pt>
              </c:strCache>
            </c:strRef>
          </c:cat>
          <c:val>
            <c:numRef>
              <c:f>'Learning '!$D$7:$D$9</c:f>
              <c:numCache>
                <c:formatCode>0.00%</c:formatCode>
                <c:ptCount val="3"/>
                <c:pt idx="0">
                  <c:v>0.13898528179</c:v>
                </c:pt>
                <c:pt idx="1">
                  <c:v>6.3605401519999993E-2</c:v>
                </c:pt>
                <c:pt idx="2" formatCode="0.0%">
                  <c:v>0.11762580178877947</c:v>
                </c:pt>
              </c:numCache>
            </c:numRef>
          </c:val>
          <c:extLst>
            <c:ext xmlns:c16="http://schemas.microsoft.com/office/drawing/2014/chart" uri="{C3380CC4-5D6E-409C-BE32-E72D297353CC}">
              <c16:uniqueId val="{00000000-FE0F-D546-8404-352CD0A0A5EC}"/>
            </c:ext>
          </c:extLst>
        </c:ser>
        <c:dLbls>
          <c:showLegendKey val="0"/>
          <c:showVal val="0"/>
          <c:showCatName val="0"/>
          <c:showSerName val="0"/>
          <c:showPercent val="0"/>
          <c:showBubbleSize val="0"/>
        </c:dLbls>
        <c:gapWidth val="219"/>
        <c:overlap val="-27"/>
        <c:axId val="1508988000"/>
        <c:axId val="1475546752"/>
      </c:barChart>
      <c:catAx>
        <c:axId val="150898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5546752"/>
        <c:crosses val="autoZero"/>
        <c:auto val="1"/>
        <c:lblAlgn val="ctr"/>
        <c:lblOffset val="100"/>
        <c:noMultiLvlLbl val="0"/>
      </c:catAx>
      <c:valAx>
        <c:axId val="14755467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Percentage of Students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898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High School Graduation Rate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Alachua County</c:v>
                </c:pt>
              </c:strCache>
            </c:strRef>
          </c:tx>
          <c:spPr>
            <a:solidFill>
              <a:schemeClr val="accent1"/>
            </a:solidFill>
            <a:ln>
              <a:noFill/>
            </a:ln>
            <a:effectLst/>
          </c:spPr>
          <c:invertIfNegative val="0"/>
          <c:cat>
            <c:strRef>
              <c:f>Sheet1!$B$8:$F$8</c:f>
              <c:strCache>
                <c:ptCount val="5"/>
                <c:pt idx="0">
                  <c:v>2014−15</c:v>
                </c:pt>
                <c:pt idx="1">
                  <c:v>2015−16</c:v>
                </c:pt>
                <c:pt idx="2">
                  <c:v>2016−17</c:v>
                </c:pt>
                <c:pt idx="3">
                  <c:v>2017−18</c:v>
                </c:pt>
                <c:pt idx="4">
                  <c:v>2018−19</c:v>
                </c:pt>
              </c:strCache>
            </c:strRef>
          </c:cat>
          <c:val>
            <c:numRef>
              <c:f>Sheet1!$B$9:$F$9</c:f>
              <c:numCache>
                <c:formatCode>0.00%</c:formatCode>
                <c:ptCount val="5"/>
                <c:pt idx="0">
                  <c:v>0.74299999999999999</c:v>
                </c:pt>
                <c:pt idx="1">
                  <c:v>0.78400000000000003</c:v>
                </c:pt>
                <c:pt idx="2">
                  <c:v>0.82700000000000007</c:v>
                </c:pt>
                <c:pt idx="3">
                  <c:v>0.88</c:v>
                </c:pt>
                <c:pt idx="4">
                  <c:v>0.88500000000000001</c:v>
                </c:pt>
              </c:numCache>
            </c:numRef>
          </c:val>
          <c:extLst>
            <c:ext xmlns:c16="http://schemas.microsoft.com/office/drawing/2014/chart" uri="{C3380CC4-5D6E-409C-BE32-E72D297353CC}">
              <c16:uniqueId val="{00000000-D50E-B045-95DB-C9D1D286546B}"/>
            </c:ext>
          </c:extLst>
        </c:ser>
        <c:ser>
          <c:idx val="1"/>
          <c:order val="1"/>
          <c:tx>
            <c:strRef>
              <c:f>Sheet1!$A$10</c:f>
              <c:strCache>
                <c:ptCount val="1"/>
                <c:pt idx="0">
                  <c:v>State of Florida</c:v>
                </c:pt>
              </c:strCache>
            </c:strRef>
          </c:tx>
          <c:spPr>
            <a:solidFill>
              <a:schemeClr val="accent2"/>
            </a:solidFill>
            <a:ln>
              <a:noFill/>
            </a:ln>
            <a:effectLst/>
          </c:spPr>
          <c:invertIfNegative val="0"/>
          <c:cat>
            <c:strRef>
              <c:f>Sheet1!$B$8:$F$8</c:f>
              <c:strCache>
                <c:ptCount val="5"/>
                <c:pt idx="0">
                  <c:v>2014−15</c:v>
                </c:pt>
                <c:pt idx="1">
                  <c:v>2015−16</c:v>
                </c:pt>
                <c:pt idx="2">
                  <c:v>2016−17</c:v>
                </c:pt>
                <c:pt idx="3">
                  <c:v>2017−18</c:v>
                </c:pt>
                <c:pt idx="4">
                  <c:v>2018−19</c:v>
                </c:pt>
              </c:strCache>
            </c:strRef>
          </c:cat>
          <c:val>
            <c:numRef>
              <c:f>Sheet1!$B$10:$F$10</c:f>
              <c:numCache>
                <c:formatCode>0.00%</c:formatCode>
                <c:ptCount val="5"/>
                <c:pt idx="0">
                  <c:v>0.77900000000000003</c:v>
                </c:pt>
                <c:pt idx="1">
                  <c:v>0.80700000000000005</c:v>
                </c:pt>
                <c:pt idx="2">
                  <c:v>0.82299999999999995</c:v>
                </c:pt>
                <c:pt idx="3">
                  <c:v>0.86099999999999999</c:v>
                </c:pt>
                <c:pt idx="4">
                  <c:v>0.86900000000000011</c:v>
                </c:pt>
              </c:numCache>
            </c:numRef>
          </c:val>
          <c:extLst>
            <c:ext xmlns:c16="http://schemas.microsoft.com/office/drawing/2014/chart" uri="{C3380CC4-5D6E-409C-BE32-E72D297353CC}">
              <c16:uniqueId val="{00000001-D50E-B045-95DB-C9D1D286546B}"/>
            </c:ext>
          </c:extLst>
        </c:ser>
        <c:dLbls>
          <c:showLegendKey val="0"/>
          <c:showVal val="0"/>
          <c:showCatName val="0"/>
          <c:showSerName val="0"/>
          <c:showPercent val="0"/>
          <c:showBubbleSize val="0"/>
        </c:dLbls>
        <c:gapWidth val="219"/>
        <c:overlap val="-27"/>
        <c:axId val="306364448"/>
        <c:axId val="318364976"/>
      </c:barChart>
      <c:catAx>
        <c:axId val="30636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8364976"/>
        <c:crosses val="autoZero"/>
        <c:auto val="1"/>
        <c:lblAlgn val="ctr"/>
        <c:lblOffset val="100"/>
        <c:noMultiLvlLbl val="0"/>
      </c:catAx>
      <c:valAx>
        <c:axId val="31836497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Percentage</a:t>
                </a:r>
                <a:r>
                  <a:rPr lang="en-US" sz="2000" baseline="0" dirty="0"/>
                  <a:t> of Students</a:t>
                </a:r>
                <a:endParaRPr lang="en-US"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36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dirty="0"/>
              <a:t>High School Graduation Rate,</a:t>
            </a:r>
          </a:p>
          <a:p>
            <a:pPr>
              <a:defRPr sz="2400"/>
            </a:pPr>
            <a:r>
              <a:rPr lang="en-US" sz="2400" baseline="0" dirty="0"/>
              <a:t>By Race </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data!$A$2</c:f>
              <c:strCache>
                <c:ptCount val="1"/>
                <c:pt idx="0">
                  <c:v>Asian</c:v>
                </c:pt>
              </c:strCache>
            </c:strRef>
          </c:tx>
          <c:spPr>
            <a:ln w="28575" cap="rnd">
              <a:solidFill>
                <a:schemeClr val="accent1"/>
              </a:solidFill>
              <a:round/>
            </a:ln>
            <a:effectLst/>
          </c:spPr>
          <c:marker>
            <c:symbol val="none"/>
          </c:marker>
          <c:cat>
            <c:strRef>
              <c:f>data!$B$1:$F$1</c:f>
              <c:strCache>
                <c:ptCount val="5"/>
                <c:pt idx="0">
                  <c:v>2014−15</c:v>
                </c:pt>
                <c:pt idx="1">
                  <c:v>2015−16</c:v>
                </c:pt>
                <c:pt idx="2">
                  <c:v>2016−17</c:v>
                </c:pt>
                <c:pt idx="3">
                  <c:v>2017−18</c:v>
                </c:pt>
                <c:pt idx="4">
                  <c:v>2018−19</c:v>
                </c:pt>
              </c:strCache>
            </c:strRef>
          </c:cat>
          <c:val>
            <c:numRef>
              <c:f>[1]Sheet1!$B$2:$F$2</c:f>
              <c:numCache>
                <c:formatCode>General</c:formatCode>
                <c:ptCount val="5"/>
                <c:pt idx="0">
                  <c:v>0.91300000000000003</c:v>
                </c:pt>
                <c:pt idx="1">
                  <c:v>0.92400000000000004</c:v>
                </c:pt>
                <c:pt idx="2">
                  <c:v>0.97299999999999998</c:v>
                </c:pt>
                <c:pt idx="3">
                  <c:v>0.99199999999999999</c:v>
                </c:pt>
                <c:pt idx="4">
                  <c:v>0.98899999999999999</c:v>
                </c:pt>
              </c:numCache>
            </c:numRef>
          </c:val>
          <c:smooth val="0"/>
          <c:extLst>
            <c:ext xmlns:c16="http://schemas.microsoft.com/office/drawing/2014/chart" uri="{C3380CC4-5D6E-409C-BE32-E72D297353CC}">
              <c16:uniqueId val="{00000000-EFB4-7F49-BD2F-D803B9E12C1B}"/>
            </c:ext>
          </c:extLst>
        </c:ser>
        <c:ser>
          <c:idx val="1"/>
          <c:order val="1"/>
          <c:tx>
            <c:strRef>
              <c:f>data!$A$3</c:f>
              <c:strCache>
                <c:ptCount val="1"/>
                <c:pt idx="0">
                  <c:v>White</c:v>
                </c:pt>
              </c:strCache>
            </c:strRef>
          </c:tx>
          <c:spPr>
            <a:ln w="28575" cap="rnd">
              <a:solidFill>
                <a:schemeClr val="accent2"/>
              </a:solidFill>
              <a:round/>
            </a:ln>
            <a:effectLst/>
          </c:spPr>
          <c:marker>
            <c:symbol val="none"/>
          </c:marker>
          <c:cat>
            <c:strRef>
              <c:f>data!$B$1:$F$1</c:f>
              <c:strCache>
                <c:ptCount val="5"/>
                <c:pt idx="0">
                  <c:v>2014−15</c:v>
                </c:pt>
                <c:pt idx="1">
                  <c:v>2015−16</c:v>
                </c:pt>
                <c:pt idx="2">
                  <c:v>2016−17</c:v>
                </c:pt>
                <c:pt idx="3">
                  <c:v>2017−18</c:v>
                </c:pt>
                <c:pt idx="4">
                  <c:v>2018−19</c:v>
                </c:pt>
              </c:strCache>
            </c:strRef>
          </c:cat>
          <c:val>
            <c:numRef>
              <c:f>[1]Sheet1!$B$3:$F$3</c:f>
              <c:numCache>
                <c:formatCode>General</c:formatCode>
                <c:ptCount val="5"/>
                <c:pt idx="0">
                  <c:v>0.81899999999999995</c:v>
                </c:pt>
                <c:pt idx="1">
                  <c:v>0.85</c:v>
                </c:pt>
                <c:pt idx="2">
                  <c:v>0.9</c:v>
                </c:pt>
                <c:pt idx="3">
                  <c:v>0.92200000000000004</c:v>
                </c:pt>
                <c:pt idx="4">
                  <c:v>0.92900000000000005</c:v>
                </c:pt>
              </c:numCache>
            </c:numRef>
          </c:val>
          <c:smooth val="0"/>
          <c:extLst>
            <c:ext xmlns:c16="http://schemas.microsoft.com/office/drawing/2014/chart" uri="{C3380CC4-5D6E-409C-BE32-E72D297353CC}">
              <c16:uniqueId val="{00000001-EFB4-7F49-BD2F-D803B9E12C1B}"/>
            </c:ext>
          </c:extLst>
        </c:ser>
        <c:ser>
          <c:idx val="2"/>
          <c:order val="2"/>
          <c:tx>
            <c:strRef>
              <c:f>data!$A$4</c:f>
              <c:strCache>
                <c:ptCount val="1"/>
                <c:pt idx="0">
                  <c:v>Hispanic</c:v>
                </c:pt>
              </c:strCache>
            </c:strRef>
          </c:tx>
          <c:spPr>
            <a:ln w="28575" cap="rnd">
              <a:solidFill>
                <a:schemeClr val="accent3"/>
              </a:solidFill>
              <a:round/>
            </a:ln>
            <a:effectLst/>
          </c:spPr>
          <c:marker>
            <c:symbol val="none"/>
          </c:marker>
          <c:cat>
            <c:strRef>
              <c:f>data!$B$1:$F$1</c:f>
              <c:strCache>
                <c:ptCount val="5"/>
                <c:pt idx="0">
                  <c:v>2014−15</c:v>
                </c:pt>
                <c:pt idx="1">
                  <c:v>2015−16</c:v>
                </c:pt>
                <c:pt idx="2">
                  <c:v>2016−17</c:v>
                </c:pt>
                <c:pt idx="3">
                  <c:v>2017−18</c:v>
                </c:pt>
                <c:pt idx="4">
                  <c:v>2018−19</c:v>
                </c:pt>
              </c:strCache>
            </c:strRef>
          </c:cat>
          <c:val>
            <c:numRef>
              <c:f>[1]Sheet1!$B$4:$F$4</c:f>
              <c:numCache>
                <c:formatCode>General</c:formatCode>
                <c:ptCount val="5"/>
                <c:pt idx="0">
                  <c:v>0.752</c:v>
                </c:pt>
                <c:pt idx="1">
                  <c:v>0.82099999999999995</c:v>
                </c:pt>
                <c:pt idx="2">
                  <c:v>0.85299999999999998</c:v>
                </c:pt>
                <c:pt idx="3">
                  <c:v>0.83699999999999997</c:v>
                </c:pt>
                <c:pt idx="4">
                  <c:v>0.9</c:v>
                </c:pt>
              </c:numCache>
            </c:numRef>
          </c:val>
          <c:smooth val="0"/>
          <c:extLst>
            <c:ext xmlns:c16="http://schemas.microsoft.com/office/drawing/2014/chart" uri="{C3380CC4-5D6E-409C-BE32-E72D297353CC}">
              <c16:uniqueId val="{00000002-EFB4-7F49-BD2F-D803B9E12C1B}"/>
            </c:ext>
          </c:extLst>
        </c:ser>
        <c:ser>
          <c:idx val="3"/>
          <c:order val="3"/>
          <c:tx>
            <c:strRef>
              <c:f>data!$A$5</c:f>
              <c:strCache>
                <c:ptCount val="1"/>
                <c:pt idx="0">
                  <c:v>Two or More Races</c:v>
                </c:pt>
              </c:strCache>
            </c:strRef>
          </c:tx>
          <c:spPr>
            <a:ln w="28575" cap="rnd">
              <a:solidFill>
                <a:schemeClr val="accent4"/>
              </a:solidFill>
              <a:round/>
            </a:ln>
            <a:effectLst/>
          </c:spPr>
          <c:marker>
            <c:symbol val="none"/>
          </c:marker>
          <c:cat>
            <c:strRef>
              <c:f>data!$B$1:$F$1</c:f>
              <c:strCache>
                <c:ptCount val="5"/>
                <c:pt idx="0">
                  <c:v>2014−15</c:v>
                </c:pt>
                <c:pt idx="1">
                  <c:v>2015−16</c:v>
                </c:pt>
                <c:pt idx="2">
                  <c:v>2016−17</c:v>
                </c:pt>
                <c:pt idx="3">
                  <c:v>2017−18</c:v>
                </c:pt>
                <c:pt idx="4">
                  <c:v>2018−19</c:v>
                </c:pt>
              </c:strCache>
            </c:strRef>
          </c:cat>
          <c:val>
            <c:numRef>
              <c:f>[1]Sheet1!$B$5:$F$5</c:f>
              <c:numCache>
                <c:formatCode>General</c:formatCode>
                <c:ptCount val="5"/>
                <c:pt idx="0">
                  <c:v>0.72399999999999998</c:v>
                </c:pt>
                <c:pt idx="1">
                  <c:v>0.71799999999999997</c:v>
                </c:pt>
                <c:pt idx="2">
                  <c:v>0.80700000000000005</c:v>
                </c:pt>
                <c:pt idx="3">
                  <c:v>0.90800000000000003</c:v>
                </c:pt>
                <c:pt idx="4">
                  <c:v>0.86099999999999999</c:v>
                </c:pt>
              </c:numCache>
            </c:numRef>
          </c:val>
          <c:smooth val="0"/>
          <c:extLst>
            <c:ext xmlns:c16="http://schemas.microsoft.com/office/drawing/2014/chart" uri="{C3380CC4-5D6E-409C-BE32-E72D297353CC}">
              <c16:uniqueId val="{00000003-EFB4-7F49-BD2F-D803B9E12C1B}"/>
            </c:ext>
          </c:extLst>
        </c:ser>
        <c:ser>
          <c:idx val="4"/>
          <c:order val="4"/>
          <c:tx>
            <c:strRef>
              <c:f>data!$A$6</c:f>
              <c:strCache>
                <c:ptCount val="1"/>
                <c:pt idx="0">
                  <c:v>Black</c:v>
                </c:pt>
              </c:strCache>
            </c:strRef>
          </c:tx>
          <c:spPr>
            <a:ln w="28575" cap="rnd">
              <a:solidFill>
                <a:schemeClr val="accent6"/>
              </a:solidFill>
              <a:round/>
            </a:ln>
            <a:effectLst/>
          </c:spPr>
          <c:marker>
            <c:symbol val="none"/>
          </c:marker>
          <c:cat>
            <c:strRef>
              <c:f>data!$B$1:$F$1</c:f>
              <c:strCache>
                <c:ptCount val="5"/>
                <c:pt idx="0">
                  <c:v>2014−15</c:v>
                </c:pt>
                <c:pt idx="1">
                  <c:v>2015−16</c:v>
                </c:pt>
                <c:pt idx="2">
                  <c:v>2016−17</c:v>
                </c:pt>
                <c:pt idx="3">
                  <c:v>2017−18</c:v>
                </c:pt>
                <c:pt idx="4">
                  <c:v>2018−19</c:v>
                </c:pt>
              </c:strCache>
            </c:strRef>
          </c:cat>
          <c:val>
            <c:numRef>
              <c:f>[1]Sheet1!$B$6:$F$6</c:f>
              <c:numCache>
                <c:formatCode>General</c:formatCode>
                <c:ptCount val="5"/>
                <c:pt idx="0">
                  <c:v>0.60899999999999999</c:v>
                </c:pt>
                <c:pt idx="1">
                  <c:v>0.66800000000000004</c:v>
                </c:pt>
                <c:pt idx="2">
                  <c:v>0.68300000000000005</c:v>
                </c:pt>
                <c:pt idx="3">
                  <c:v>0.79200000000000004</c:v>
                </c:pt>
                <c:pt idx="4">
                  <c:v>0.79900000000000004</c:v>
                </c:pt>
              </c:numCache>
            </c:numRef>
          </c:val>
          <c:smooth val="0"/>
          <c:extLst>
            <c:ext xmlns:c16="http://schemas.microsoft.com/office/drawing/2014/chart" uri="{C3380CC4-5D6E-409C-BE32-E72D297353CC}">
              <c16:uniqueId val="{00000004-EFB4-7F49-BD2F-D803B9E12C1B}"/>
            </c:ext>
          </c:extLst>
        </c:ser>
        <c:dLbls>
          <c:showLegendKey val="0"/>
          <c:showVal val="0"/>
          <c:showCatName val="0"/>
          <c:showSerName val="0"/>
          <c:showPercent val="0"/>
          <c:showBubbleSize val="0"/>
        </c:dLbls>
        <c:smooth val="0"/>
        <c:axId val="1106244767"/>
        <c:axId val="1106246447"/>
      </c:lineChart>
      <c:catAx>
        <c:axId val="110624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6246447"/>
        <c:crosses val="autoZero"/>
        <c:auto val="1"/>
        <c:lblAlgn val="ctr"/>
        <c:lblOffset val="100"/>
        <c:noMultiLvlLbl val="0"/>
      </c:catAx>
      <c:valAx>
        <c:axId val="1106246447"/>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Percentage</a:t>
                </a:r>
                <a:r>
                  <a:rPr lang="en-US" sz="2000" baseline="0"/>
                  <a:t> of Students</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6244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Untreated Cavities</a:t>
            </a:r>
            <a:r>
              <a:rPr lang="en-US" sz="2400" baseline="0" dirty="0"/>
              <a:t> in 3rd Graders, </a:t>
            </a:r>
          </a:p>
          <a:p>
            <a:pPr>
              <a:defRPr sz="2400"/>
            </a:pPr>
            <a:r>
              <a:rPr lang="en-US" sz="2400" baseline="0" dirty="0"/>
              <a:t>By Race </a:t>
            </a:r>
            <a:r>
              <a:rPr lang="en-US" sz="2400" dirty="0"/>
              <a:t>2018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cat>
            <c:strRef>
              <c:f>Health!$A$11:$A$14</c:f>
              <c:strCache>
                <c:ptCount val="4"/>
                <c:pt idx="0">
                  <c:v>White, non-Hispanic</c:v>
                </c:pt>
                <c:pt idx="1">
                  <c:v>Black/African American, non-Hispanic</c:v>
                </c:pt>
                <c:pt idx="2">
                  <c:v>Hispanic</c:v>
                </c:pt>
                <c:pt idx="3">
                  <c:v>Multiple/Other/Not reported</c:v>
                </c:pt>
              </c:strCache>
            </c:strRef>
          </c:cat>
          <c:val>
            <c:numRef>
              <c:f>Health!$B$11:$B$14</c:f>
              <c:numCache>
                <c:formatCode>General</c:formatCode>
                <c:ptCount val="4"/>
                <c:pt idx="0">
                  <c:v>799</c:v>
                </c:pt>
                <c:pt idx="1">
                  <c:v>786</c:v>
                </c:pt>
                <c:pt idx="2">
                  <c:v>184</c:v>
                </c:pt>
                <c:pt idx="3">
                  <c:v>312</c:v>
                </c:pt>
              </c:numCache>
            </c:numRef>
          </c:val>
          <c:extLst>
            <c:ext xmlns:c16="http://schemas.microsoft.com/office/drawing/2014/chart" uri="{C3380CC4-5D6E-409C-BE32-E72D297353CC}">
              <c16:uniqueId val="{00000000-1A2B-E748-A303-4D666EEEDF34}"/>
            </c:ext>
          </c:extLst>
        </c:ser>
        <c:dLbls>
          <c:showLegendKey val="0"/>
          <c:showVal val="0"/>
          <c:showCatName val="0"/>
          <c:showSerName val="0"/>
          <c:showPercent val="0"/>
          <c:showBubbleSize val="0"/>
        </c:dLbls>
        <c:gapWidth val="150"/>
        <c:axId val="1450746464"/>
        <c:axId val="1450903920"/>
      </c:barChart>
      <c:catAx>
        <c:axId val="145074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0903920"/>
        <c:crosses val="autoZero"/>
        <c:auto val="1"/>
        <c:lblAlgn val="ctr"/>
        <c:lblOffset val="100"/>
        <c:noMultiLvlLbl val="0"/>
      </c:catAx>
      <c:valAx>
        <c:axId val="14509039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Untreated Cavities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74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a:solidFill>
                  <a:schemeClr val="tx1"/>
                </a:solidFill>
              </a:rPr>
              <a:t>Child</a:t>
            </a:r>
            <a:r>
              <a:rPr lang="en-US" sz="2800" baseline="0">
                <a:solidFill>
                  <a:schemeClr val="tx1"/>
                </a:solidFill>
              </a:rPr>
              <a:t> Maltreatment</a:t>
            </a:r>
            <a:endParaRPr lang="en-US" sz="2800">
              <a:solidFill>
                <a:schemeClr val="tx1"/>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3"/>
          <c:order val="0"/>
          <c:tx>
            <c:strRef>
              <c:f>Sheet1!$E$1</c:f>
              <c:strCache>
                <c:ptCount val="1"/>
                <c:pt idx="0">
                  <c:v>Children with Allegations</c:v>
                </c:pt>
              </c:strCache>
            </c:strRef>
          </c:tx>
          <c:spPr>
            <a:ln w="28575" cap="rnd">
              <a:solidFill>
                <a:schemeClr val="accent4"/>
              </a:solidFill>
              <a:round/>
            </a:ln>
            <a:effectLst/>
          </c:spPr>
          <c:marker>
            <c:symbol val="none"/>
          </c:marker>
          <c:cat>
            <c:numRef>
              <c:f>Sheet1!$A$2:$A$37</c:f>
              <c:numCache>
                <c:formatCode>[$-409]mmm\-yy;@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formatCode="mmm\-yy">
                  <c:v>43282</c:v>
                </c:pt>
                <c:pt idx="19" formatCode="mmm\-yy">
                  <c:v>43313</c:v>
                </c:pt>
                <c:pt idx="20" formatCode="mmm\-yy">
                  <c:v>43344</c:v>
                </c:pt>
                <c:pt idx="21" formatCode="mmm\-yy">
                  <c:v>43374</c:v>
                </c:pt>
                <c:pt idx="22" formatCode="mmm\-yy">
                  <c:v>43405</c:v>
                </c:pt>
                <c:pt idx="23" formatCode="mmm\-yy">
                  <c:v>43435</c:v>
                </c:pt>
                <c:pt idx="24" formatCode="mmm\-yy">
                  <c:v>43466</c:v>
                </c:pt>
                <c:pt idx="25" formatCode="mmm\-yy">
                  <c:v>43497</c:v>
                </c:pt>
                <c:pt idx="26" formatCode="mmm\-yy">
                  <c:v>43525</c:v>
                </c:pt>
                <c:pt idx="27" formatCode="mmm\-yy">
                  <c:v>43556</c:v>
                </c:pt>
                <c:pt idx="28" formatCode="mmm\-yy">
                  <c:v>43586</c:v>
                </c:pt>
                <c:pt idx="29" formatCode="mmm\-yy">
                  <c:v>43617</c:v>
                </c:pt>
                <c:pt idx="30" formatCode="mmm\-yy">
                  <c:v>43647</c:v>
                </c:pt>
                <c:pt idx="31" formatCode="mmm\-yy">
                  <c:v>43678</c:v>
                </c:pt>
                <c:pt idx="32" formatCode="mmm\-yy">
                  <c:v>43709</c:v>
                </c:pt>
                <c:pt idx="33" formatCode="mmm\-yy">
                  <c:v>43739</c:v>
                </c:pt>
                <c:pt idx="34" formatCode="mmm\-yy">
                  <c:v>43770</c:v>
                </c:pt>
                <c:pt idx="35" formatCode="mmm\-yy">
                  <c:v>43800</c:v>
                </c:pt>
              </c:numCache>
            </c:numRef>
          </c:cat>
          <c:val>
            <c:numRef>
              <c:f>Sheet1!$E$2:$E$37</c:f>
              <c:numCache>
                <c:formatCode>General</c:formatCode>
                <c:ptCount val="36"/>
                <c:pt idx="0">
                  <c:v>329</c:v>
                </c:pt>
                <c:pt idx="1">
                  <c:v>356</c:v>
                </c:pt>
                <c:pt idx="2">
                  <c:v>383</c:v>
                </c:pt>
                <c:pt idx="3">
                  <c:v>381</c:v>
                </c:pt>
                <c:pt idx="4">
                  <c:v>415</c:v>
                </c:pt>
                <c:pt idx="5">
                  <c:v>389</c:v>
                </c:pt>
                <c:pt idx="6">
                  <c:v>322</c:v>
                </c:pt>
                <c:pt idx="7">
                  <c:v>293</c:v>
                </c:pt>
                <c:pt idx="8">
                  <c:v>294</c:v>
                </c:pt>
                <c:pt idx="9">
                  <c:v>439</c:v>
                </c:pt>
                <c:pt idx="10">
                  <c:v>394</c:v>
                </c:pt>
                <c:pt idx="11">
                  <c:v>380</c:v>
                </c:pt>
                <c:pt idx="12">
                  <c:v>442</c:v>
                </c:pt>
                <c:pt idx="13">
                  <c:v>276</c:v>
                </c:pt>
                <c:pt idx="14">
                  <c:v>325</c:v>
                </c:pt>
                <c:pt idx="15">
                  <c:v>324</c:v>
                </c:pt>
                <c:pt idx="16">
                  <c:v>507</c:v>
                </c:pt>
                <c:pt idx="17">
                  <c:v>316</c:v>
                </c:pt>
                <c:pt idx="18">
                  <c:v>330</c:v>
                </c:pt>
                <c:pt idx="19">
                  <c:v>285</c:v>
                </c:pt>
                <c:pt idx="20">
                  <c:v>360</c:v>
                </c:pt>
                <c:pt idx="21">
                  <c:v>429</c:v>
                </c:pt>
                <c:pt idx="22">
                  <c:v>360</c:v>
                </c:pt>
                <c:pt idx="23">
                  <c:v>374</c:v>
                </c:pt>
                <c:pt idx="24">
                  <c:v>365</c:v>
                </c:pt>
                <c:pt idx="25">
                  <c:v>329</c:v>
                </c:pt>
                <c:pt idx="26">
                  <c:v>361</c:v>
                </c:pt>
                <c:pt idx="27">
                  <c:v>353</c:v>
                </c:pt>
                <c:pt idx="28">
                  <c:v>373</c:v>
                </c:pt>
                <c:pt idx="29">
                  <c:v>315</c:v>
                </c:pt>
                <c:pt idx="30">
                  <c:v>362</c:v>
                </c:pt>
                <c:pt idx="31">
                  <c:v>306</c:v>
                </c:pt>
                <c:pt idx="32">
                  <c:v>327</c:v>
                </c:pt>
                <c:pt idx="33">
                  <c:v>286</c:v>
                </c:pt>
                <c:pt idx="34">
                  <c:v>258</c:v>
                </c:pt>
                <c:pt idx="35">
                  <c:v>348</c:v>
                </c:pt>
              </c:numCache>
            </c:numRef>
          </c:val>
          <c:smooth val="0"/>
          <c:extLst>
            <c:ext xmlns:c16="http://schemas.microsoft.com/office/drawing/2014/chart" uri="{C3380CC4-5D6E-409C-BE32-E72D297353CC}">
              <c16:uniqueId val="{00000000-54B2-5F41-AFA8-8F7FA453362B}"/>
            </c:ext>
          </c:extLst>
        </c:ser>
        <c:ser>
          <c:idx val="4"/>
          <c:order val="1"/>
          <c:tx>
            <c:strRef>
              <c:f>Sheet1!$F$1</c:f>
              <c:strCache>
                <c:ptCount val="1"/>
                <c:pt idx="0">
                  <c:v> Children in Non-Substantiated Reports</c:v>
                </c:pt>
              </c:strCache>
            </c:strRef>
          </c:tx>
          <c:spPr>
            <a:ln w="28575" cap="rnd">
              <a:solidFill>
                <a:schemeClr val="accent5"/>
              </a:solidFill>
              <a:round/>
            </a:ln>
            <a:effectLst/>
          </c:spPr>
          <c:marker>
            <c:symbol val="none"/>
          </c:marker>
          <c:cat>
            <c:numRef>
              <c:f>Sheet1!$A$2:$A$37</c:f>
              <c:numCache>
                <c:formatCode>[$-409]mmm\-yy;@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formatCode="mmm\-yy">
                  <c:v>43282</c:v>
                </c:pt>
                <c:pt idx="19" formatCode="mmm\-yy">
                  <c:v>43313</c:v>
                </c:pt>
                <c:pt idx="20" formatCode="mmm\-yy">
                  <c:v>43344</c:v>
                </c:pt>
                <c:pt idx="21" formatCode="mmm\-yy">
                  <c:v>43374</c:v>
                </c:pt>
                <c:pt idx="22" formatCode="mmm\-yy">
                  <c:v>43405</c:v>
                </c:pt>
                <c:pt idx="23" formatCode="mmm\-yy">
                  <c:v>43435</c:v>
                </c:pt>
                <c:pt idx="24" formatCode="mmm\-yy">
                  <c:v>43466</c:v>
                </c:pt>
                <c:pt idx="25" formatCode="mmm\-yy">
                  <c:v>43497</c:v>
                </c:pt>
                <c:pt idx="26" formatCode="mmm\-yy">
                  <c:v>43525</c:v>
                </c:pt>
                <c:pt idx="27" formatCode="mmm\-yy">
                  <c:v>43556</c:v>
                </c:pt>
                <c:pt idx="28" formatCode="mmm\-yy">
                  <c:v>43586</c:v>
                </c:pt>
                <c:pt idx="29" formatCode="mmm\-yy">
                  <c:v>43617</c:v>
                </c:pt>
                <c:pt idx="30" formatCode="mmm\-yy">
                  <c:v>43647</c:v>
                </c:pt>
                <c:pt idx="31" formatCode="mmm\-yy">
                  <c:v>43678</c:v>
                </c:pt>
                <c:pt idx="32" formatCode="mmm\-yy">
                  <c:v>43709</c:v>
                </c:pt>
                <c:pt idx="33" formatCode="mmm\-yy">
                  <c:v>43739</c:v>
                </c:pt>
                <c:pt idx="34" formatCode="mmm\-yy">
                  <c:v>43770</c:v>
                </c:pt>
                <c:pt idx="35" formatCode="mmm\-yy">
                  <c:v>43800</c:v>
                </c:pt>
              </c:numCache>
            </c:numRef>
          </c:cat>
          <c:val>
            <c:numRef>
              <c:f>Sheet1!$F$2:$F$37</c:f>
              <c:numCache>
                <c:formatCode>General</c:formatCode>
                <c:ptCount val="36"/>
                <c:pt idx="0">
                  <c:v>122</c:v>
                </c:pt>
                <c:pt idx="1">
                  <c:v>150</c:v>
                </c:pt>
                <c:pt idx="2">
                  <c:v>163</c:v>
                </c:pt>
                <c:pt idx="3">
                  <c:v>170</c:v>
                </c:pt>
                <c:pt idx="4">
                  <c:v>182</c:v>
                </c:pt>
                <c:pt idx="5">
                  <c:v>159</c:v>
                </c:pt>
                <c:pt idx="6">
                  <c:v>128</c:v>
                </c:pt>
                <c:pt idx="7">
                  <c:v>116</c:v>
                </c:pt>
                <c:pt idx="8">
                  <c:v>135</c:v>
                </c:pt>
                <c:pt idx="9">
                  <c:v>178</c:v>
                </c:pt>
                <c:pt idx="10">
                  <c:v>120</c:v>
                </c:pt>
                <c:pt idx="11">
                  <c:v>133</c:v>
                </c:pt>
                <c:pt idx="12">
                  <c:v>194</c:v>
                </c:pt>
                <c:pt idx="13">
                  <c:v>113</c:v>
                </c:pt>
                <c:pt idx="14">
                  <c:v>115</c:v>
                </c:pt>
                <c:pt idx="15">
                  <c:v>134</c:v>
                </c:pt>
                <c:pt idx="16">
                  <c:v>187</c:v>
                </c:pt>
                <c:pt idx="17">
                  <c:v>139</c:v>
                </c:pt>
                <c:pt idx="18">
                  <c:v>122</c:v>
                </c:pt>
                <c:pt idx="19">
                  <c:v>131</c:v>
                </c:pt>
                <c:pt idx="20">
                  <c:v>167</c:v>
                </c:pt>
                <c:pt idx="21">
                  <c:v>163</c:v>
                </c:pt>
                <c:pt idx="22">
                  <c:v>144</c:v>
                </c:pt>
                <c:pt idx="23">
                  <c:v>162</c:v>
                </c:pt>
                <c:pt idx="24">
                  <c:v>141</c:v>
                </c:pt>
                <c:pt idx="25">
                  <c:v>129</c:v>
                </c:pt>
                <c:pt idx="26">
                  <c:v>106</c:v>
                </c:pt>
                <c:pt idx="27">
                  <c:v>129</c:v>
                </c:pt>
                <c:pt idx="28">
                  <c:v>111</c:v>
                </c:pt>
                <c:pt idx="29">
                  <c:v>125</c:v>
                </c:pt>
                <c:pt idx="30">
                  <c:v>185</c:v>
                </c:pt>
                <c:pt idx="31">
                  <c:v>152</c:v>
                </c:pt>
                <c:pt idx="32">
                  <c:v>157</c:v>
                </c:pt>
                <c:pt idx="33">
                  <c:v>115</c:v>
                </c:pt>
                <c:pt idx="34">
                  <c:v>106</c:v>
                </c:pt>
                <c:pt idx="35">
                  <c:v>146</c:v>
                </c:pt>
              </c:numCache>
            </c:numRef>
          </c:val>
          <c:smooth val="0"/>
          <c:extLst>
            <c:ext xmlns:c16="http://schemas.microsoft.com/office/drawing/2014/chart" uri="{C3380CC4-5D6E-409C-BE32-E72D297353CC}">
              <c16:uniqueId val="{00000001-54B2-5F41-AFA8-8F7FA453362B}"/>
            </c:ext>
          </c:extLst>
        </c:ser>
        <c:ser>
          <c:idx val="5"/>
          <c:order val="2"/>
          <c:tx>
            <c:strRef>
              <c:f>Sheet1!$G$1</c:f>
              <c:strCache>
                <c:ptCount val="1"/>
                <c:pt idx="0">
                  <c:v> Children in Verified Reports</c:v>
                </c:pt>
              </c:strCache>
            </c:strRef>
          </c:tx>
          <c:spPr>
            <a:ln w="28575" cap="rnd">
              <a:solidFill>
                <a:schemeClr val="accent6"/>
              </a:solidFill>
              <a:round/>
            </a:ln>
            <a:effectLst/>
          </c:spPr>
          <c:marker>
            <c:symbol val="none"/>
          </c:marker>
          <c:cat>
            <c:numRef>
              <c:f>Sheet1!$A$2:$A$37</c:f>
              <c:numCache>
                <c:formatCode>[$-409]mmm\-yy;@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formatCode="mmm\-yy">
                  <c:v>43282</c:v>
                </c:pt>
                <c:pt idx="19" formatCode="mmm\-yy">
                  <c:v>43313</c:v>
                </c:pt>
                <c:pt idx="20" formatCode="mmm\-yy">
                  <c:v>43344</c:v>
                </c:pt>
                <c:pt idx="21" formatCode="mmm\-yy">
                  <c:v>43374</c:v>
                </c:pt>
                <c:pt idx="22" formatCode="mmm\-yy">
                  <c:v>43405</c:v>
                </c:pt>
                <c:pt idx="23" formatCode="mmm\-yy">
                  <c:v>43435</c:v>
                </c:pt>
                <c:pt idx="24" formatCode="mmm\-yy">
                  <c:v>43466</c:v>
                </c:pt>
                <c:pt idx="25" formatCode="mmm\-yy">
                  <c:v>43497</c:v>
                </c:pt>
                <c:pt idx="26" formatCode="mmm\-yy">
                  <c:v>43525</c:v>
                </c:pt>
                <c:pt idx="27" formatCode="mmm\-yy">
                  <c:v>43556</c:v>
                </c:pt>
                <c:pt idx="28" formatCode="mmm\-yy">
                  <c:v>43586</c:v>
                </c:pt>
                <c:pt idx="29" formatCode="mmm\-yy">
                  <c:v>43617</c:v>
                </c:pt>
                <c:pt idx="30" formatCode="mmm\-yy">
                  <c:v>43647</c:v>
                </c:pt>
                <c:pt idx="31" formatCode="mmm\-yy">
                  <c:v>43678</c:v>
                </c:pt>
                <c:pt idx="32" formatCode="mmm\-yy">
                  <c:v>43709</c:v>
                </c:pt>
                <c:pt idx="33" formatCode="mmm\-yy">
                  <c:v>43739</c:v>
                </c:pt>
                <c:pt idx="34" formatCode="mmm\-yy">
                  <c:v>43770</c:v>
                </c:pt>
                <c:pt idx="35" formatCode="mmm\-yy">
                  <c:v>43800</c:v>
                </c:pt>
              </c:numCache>
            </c:numRef>
          </c:cat>
          <c:val>
            <c:numRef>
              <c:f>Sheet1!$G$2:$G$37</c:f>
              <c:numCache>
                <c:formatCode>General</c:formatCode>
                <c:ptCount val="36"/>
                <c:pt idx="0">
                  <c:v>43</c:v>
                </c:pt>
                <c:pt idx="1">
                  <c:v>35</c:v>
                </c:pt>
                <c:pt idx="2">
                  <c:v>48</c:v>
                </c:pt>
                <c:pt idx="3">
                  <c:v>34</c:v>
                </c:pt>
                <c:pt idx="4">
                  <c:v>38</c:v>
                </c:pt>
                <c:pt idx="5">
                  <c:v>24</c:v>
                </c:pt>
                <c:pt idx="6">
                  <c:v>27</c:v>
                </c:pt>
                <c:pt idx="7">
                  <c:v>21</c:v>
                </c:pt>
                <c:pt idx="8">
                  <c:v>31</c:v>
                </c:pt>
                <c:pt idx="9">
                  <c:v>25</c:v>
                </c:pt>
                <c:pt idx="10">
                  <c:v>27</c:v>
                </c:pt>
                <c:pt idx="11">
                  <c:v>20</c:v>
                </c:pt>
                <c:pt idx="12">
                  <c:v>25</c:v>
                </c:pt>
                <c:pt idx="13">
                  <c:v>7</c:v>
                </c:pt>
                <c:pt idx="14">
                  <c:v>13</c:v>
                </c:pt>
                <c:pt idx="15">
                  <c:v>24</c:v>
                </c:pt>
                <c:pt idx="16">
                  <c:v>23</c:v>
                </c:pt>
                <c:pt idx="17">
                  <c:v>19</c:v>
                </c:pt>
                <c:pt idx="18">
                  <c:v>15</c:v>
                </c:pt>
                <c:pt idx="19">
                  <c:v>31</c:v>
                </c:pt>
                <c:pt idx="20">
                  <c:v>19</c:v>
                </c:pt>
                <c:pt idx="21">
                  <c:v>25</c:v>
                </c:pt>
                <c:pt idx="22">
                  <c:v>27</c:v>
                </c:pt>
                <c:pt idx="23">
                  <c:v>25</c:v>
                </c:pt>
                <c:pt idx="24">
                  <c:v>37</c:v>
                </c:pt>
                <c:pt idx="25">
                  <c:v>19</c:v>
                </c:pt>
                <c:pt idx="26">
                  <c:v>36</c:v>
                </c:pt>
                <c:pt idx="27">
                  <c:v>19</c:v>
                </c:pt>
                <c:pt idx="28">
                  <c:v>32</c:v>
                </c:pt>
                <c:pt idx="29">
                  <c:v>21</c:v>
                </c:pt>
                <c:pt idx="30">
                  <c:v>24</c:v>
                </c:pt>
                <c:pt idx="31">
                  <c:v>35</c:v>
                </c:pt>
                <c:pt idx="32">
                  <c:v>21</c:v>
                </c:pt>
                <c:pt idx="33">
                  <c:v>23</c:v>
                </c:pt>
                <c:pt idx="34">
                  <c:v>25</c:v>
                </c:pt>
                <c:pt idx="35">
                  <c:v>19</c:v>
                </c:pt>
              </c:numCache>
            </c:numRef>
          </c:val>
          <c:smooth val="0"/>
          <c:extLst>
            <c:ext xmlns:c16="http://schemas.microsoft.com/office/drawing/2014/chart" uri="{C3380CC4-5D6E-409C-BE32-E72D297353CC}">
              <c16:uniqueId val="{00000002-54B2-5F41-AFA8-8F7FA453362B}"/>
            </c:ext>
          </c:extLst>
        </c:ser>
        <c:dLbls>
          <c:showLegendKey val="0"/>
          <c:showVal val="0"/>
          <c:showCatName val="0"/>
          <c:showSerName val="0"/>
          <c:showPercent val="0"/>
          <c:showBubbleSize val="0"/>
        </c:dLbls>
        <c:smooth val="0"/>
        <c:axId val="980004544"/>
        <c:axId val="979943808"/>
      </c:lineChart>
      <c:dateAx>
        <c:axId val="98000454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79943808"/>
        <c:crosses val="autoZero"/>
        <c:auto val="1"/>
        <c:lblOffset val="100"/>
        <c:baseTimeUnit val="months"/>
      </c:dateAx>
      <c:valAx>
        <c:axId val="979943808"/>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Number</a:t>
                </a:r>
                <a:r>
                  <a:rPr lang="en-US" sz="1800" baseline="0">
                    <a:solidFill>
                      <a:schemeClr val="tx1"/>
                    </a:solidFill>
                  </a:rPr>
                  <a:t> of Children</a:t>
                </a:r>
                <a:endParaRPr lang="en-US" sz="1800">
                  <a:solidFill>
                    <a:schemeClr val="tx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000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r>
              <a:rPr lang="en-US" sz="2400" dirty="0">
                <a:solidFill>
                  <a:schemeClr val="tx1">
                    <a:lumMod val="75000"/>
                    <a:lumOff val="25000"/>
                  </a:schemeClr>
                </a:solidFill>
              </a:rPr>
              <a:t>Non-Substantiated Child Maltreatment Reports,</a:t>
            </a:r>
          </a:p>
          <a:p>
            <a:pPr>
              <a:defRPr sz="2400">
                <a:solidFill>
                  <a:schemeClr val="tx1">
                    <a:lumMod val="75000"/>
                    <a:lumOff val="25000"/>
                  </a:schemeClr>
                </a:solidFill>
              </a:defRPr>
            </a:pPr>
            <a:r>
              <a:rPr lang="en-US" sz="2400" dirty="0">
                <a:solidFill>
                  <a:schemeClr val="tx1">
                    <a:lumMod val="75000"/>
                    <a:lumOff val="25000"/>
                  </a:schemeClr>
                </a:solidFill>
              </a:rPr>
              <a:t> 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areaChart>
        <c:grouping val="stacked"/>
        <c:varyColors val="0"/>
        <c:ser>
          <c:idx val="0"/>
          <c:order val="0"/>
          <c:tx>
            <c:strRef>
              <c:f>'# NS Child Reports_Race'!$B$1</c:f>
              <c:strCache>
                <c:ptCount val="1"/>
                <c:pt idx="0">
                  <c:v>Black/A-A</c:v>
                </c:pt>
              </c:strCache>
            </c:strRef>
          </c:tx>
          <c:spPr>
            <a:solidFill>
              <a:schemeClr val="accent1"/>
            </a:solidFill>
            <a:ln>
              <a:noFill/>
            </a:ln>
            <a:effectLst/>
          </c:spPr>
          <c:cat>
            <c:numRef>
              <c:f>'# NS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NS Child Reports_Race'!$B$2:$B$37</c:f>
              <c:numCache>
                <c:formatCode>General</c:formatCode>
                <c:ptCount val="36"/>
                <c:pt idx="0">
                  <c:v>51</c:v>
                </c:pt>
                <c:pt idx="1">
                  <c:v>68</c:v>
                </c:pt>
                <c:pt idx="2">
                  <c:v>73</c:v>
                </c:pt>
                <c:pt idx="3">
                  <c:v>99</c:v>
                </c:pt>
                <c:pt idx="4">
                  <c:v>90</c:v>
                </c:pt>
                <c:pt idx="5">
                  <c:v>92</c:v>
                </c:pt>
                <c:pt idx="6">
                  <c:v>66</c:v>
                </c:pt>
                <c:pt idx="7">
                  <c:v>52</c:v>
                </c:pt>
                <c:pt idx="8">
                  <c:v>62</c:v>
                </c:pt>
                <c:pt idx="9">
                  <c:v>90</c:v>
                </c:pt>
                <c:pt idx="10">
                  <c:v>74</c:v>
                </c:pt>
                <c:pt idx="11">
                  <c:v>69</c:v>
                </c:pt>
                <c:pt idx="12">
                  <c:v>63</c:v>
                </c:pt>
                <c:pt idx="13">
                  <c:v>53</c:v>
                </c:pt>
                <c:pt idx="14">
                  <c:v>67</c:v>
                </c:pt>
                <c:pt idx="15">
                  <c:v>61</c:v>
                </c:pt>
                <c:pt idx="16">
                  <c:v>101</c:v>
                </c:pt>
                <c:pt idx="17">
                  <c:v>57</c:v>
                </c:pt>
                <c:pt idx="18">
                  <c:v>61</c:v>
                </c:pt>
                <c:pt idx="19">
                  <c:v>62</c:v>
                </c:pt>
                <c:pt idx="20">
                  <c:v>87</c:v>
                </c:pt>
                <c:pt idx="21">
                  <c:v>87</c:v>
                </c:pt>
                <c:pt idx="22">
                  <c:v>49</c:v>
                </c:pt>
                <c:pt idx="23">
                  <c:v>71</c:v>
                </c:pt>
                <c:pt idx="24">
                  <c:v>74</c:v>
                </c:pt>
                <c:pt idx="25">
                  <c:v>67</c:v>
                </c:pt>
                <c:pt idx="26">
                  <c:v>65</c:v>
                </c:pt>
                <c:pt idx="27">
                  <c:v>55</c:v>
                </c:pt>
                <c:pt idx="28">
                  <c:v>57</c:v>
                </c:pt>
                <c:pt idx="29">
                  <c:v>51</c:v>
                </c:pt>
                <c:pt idx="30">
                  <c:v>105</c:v>
                </c:pt>
                <c:pt idx="31">
                  <c:v>74</c:v>
                </c:pt>
                <c:pt idx="32">
                  <c:v>69</c:v>
                </c:pt>
                <c:pt idx="33">
                  <c:v>57</c:v>
                </c:pt>
                <c:pt idx="34">
                  <c:v>46</c:v>
                </c:pt>
                <c:pt idx="35">
                  <c:v>73</c:v>
                </c:pt>
              </c:numCache>
            </c:numRef>
          </c:val>
          <c:extLst>
            <c:ext xmlns:c16="http://schemas.microsoft.com/office/drawing/2014/chart" uri="{C3380CC4-5D6E-409C-BE32-E72D297353CC}">
              <c16:uniqueId val="{00000000-18CB-474B-9343-13FED5D8F5F6}"/>
            </c:ext>
          </c:extLst>
        </c:ser>
        <c:ser>
          <c:idx val="1"/>
          <c:order val="1"/>
          <c:tx>
            <c:strRef>
              <c:f>'# NS Child Reports_Race'!$C$1</c:f>
              <c:strCache>
                <c:ptCount val="1"/>
                <c:pt idx="0">
                  <c:v>White/Cauc</c:v>
                </c:pt>
              </c:strCache>
            </c:strRef>
          </c:tx>
          <c:spPr>
            <a:solidFill>
              <a:schemeClr val="accent2"/>
            </a:solidFill>
            <a:ln>
              <a:noFill/>
            </a:ln>
            <a:effectLst/>
          </c:spPr>
          <c:cat>
            <c:numRef>
              <c:f>'# NS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NS Child Reports_Race'!$C$2:$C$37</c:f>
              <c:numCache>
                <c:formatCode>General</c:formatCode>
                <c:ptCount val="36"/>
                <c:pt idx="0">
                  <c:v>57</c:v>
                </c:pt>
                <c:pt idx="1">
                  <c:v>55</c:v>
                </c:pt>
                <c:pt idx="2">
                  <c:v>70</c:v>
                </c:pt>
                <c:pt idx="3">
                  <c:v>63</c:v>
                </c:pt>
                <c:pt idx="4">
                  <c:v>81</c:v>
                </c:pt>
                <c:pt idx="5">
                  <c:v>49</c:v>
                </c:pt>
                <c:pt idx="6">
                  <c:v>46</c:v>
                </c:pt>
                <c:pt idx="7">
                  <c:v>54</c:v>
                </c:pt>
                <c:pt idx="8">
                  <c:v>52</c:v>
                </c:pt>
                <c:pt idx="9">
                  <c:v>64</c:v>
                </c:pt>
                <c:pt idx="10">
                  <c:v>32</c:v>
                </c:pt>
                <c:pt idx="11">
                  <c:v>54</c:v>
                </c:pt>
                <c:pt idx="12">
                  <c:v>104</c:v>
                </c:pt>
                <c:pt idx="13">
                  <c:v>49</c:v>
                </c:pt>
                <c:pt idx="14">
                  <c:v>33</c:v>
                </c:pt>
                <c:pt idx="15">
                  <c:v>54</c:v>
                </c:pt>
                <c:pt idx="16">
                  <c:v>64</c:v>
                </c:pt>
                <c:pt idx="17">
                  <c:v>63</c:v>
                </c:pt>
                <c:pt idx="18">
                  <c:v>49</c:v>
                </c:pt>
                <c:pt idx="19">
                  <c:v>55</c:v>
                </c:pt>
                <c:pt idx="20">
                  <c:v>58</c:v>
                </c:pt>
                <c:pt idx="21">
                  <c:v>65</c:v>
                </c:pt>
                <c:pt idx="22">
                  <c:v>85</c:v>
                </c:pt>
                <c:pt idx="23">
                  <c:v>63</c:v>
                </c:pt>
                <c:pt idx="24">
                  <c:v>56</c:v>
                </c:pt>
                <c:pt idx="25">
                  <c:v>42</c:v>
                </c:pt>
                <c:pt idx="26">
                  <c:v>34</c:v>
                </c:pt>
                <c:pt idx="27">
                  <c:v>57</c:v>
                </c:pt>
                <c:pt idx="28">
                  <c:v>37</c:v>
                </c:pt>
                <c:pt idx="29">
                  <c:v>62</c:v>
                </c:pt>
                <c:pt idx="30">
                  <c:v>61</c:v>
                </c:pt>
                <c:pt idx="31">
                  <c:v>61</c:v>
                </c:pt>
                <c:pt idx="32">
                  <c:v>71</c:v>
                </c:pt>
                <c:pt idx="33">
                  <c:v>43</c:v>
                </c:pt>
                <c:pt idx="34">
                  <c:v>49</c:v>
                </c:pt>
                <c:pt idx="35">
                  <c:v>55</c:v>
                </c:pt>
              </c:numCache>
            </c:numRef>
          </c:val>
          <c:extLst>
            <c:ext xmlns:c16="http://schemas.microsoft.com/office/drawing/2014/chart" uri="{C3380CC4-5D6E-409C-BE32-E72D297353CC}">
              <c16:uniqueId val="{00000001-18CB-474B-9343-13FED5D8F5F6}"/>
            </c:ext>
          </c:extLst>
        </c:ser>
        <c:ser>
          <c:idx val="2"/>
          <c:order val="2"/>
          <c:tx>
            <c:strRef>
              <c:f>'# NS Child Reports_Race'!$D$1</c:f>
              <c:strCache>
                <c:ptCount val="1"/>
                <c:pt idx="0">
                  <c:v>Other/Multi</c:v>
                </c:pt>
              </c:strCache>
            </c:strRef>
          </c:tx>
          <c:spPr>
            <a:solidFill>
              <a:schemeClr val="accent3"/>
            </a:solidFill>
            <a:ln>
              <a:noFill/>
            </a:ln>
            <a:effectLst/>
          </c:spPr>
          <c:cat>
            <c:numRef>
              <c:f>'# NS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NS Child Reports_Race'!$D$2:$D$37</c:f>
              <c:numCache>
                <c:formatCode>General</c:formatCode>
                <c:ptCount val="36"/>
                <c:pt idx="0">
                  <c:v>14</c:v>
                </c:pt>
                <c:pt idx="1">
                  <c:v>27</c:v>
                </c:pt>
                <c:pt idx="2">
                  <c:v>20</c:v>
                </c:pt>
                <c:pt idx="3">
                  <c:v>8</c:v>
                </c:pt>
                <c:pt idx="4">
                  <c:v>11</c:v>
                </c:pt>
                <c:pt idx="5">
                  <c:v>18</c:v>
                </c:pt>
                <c:pt idx="6">
                  <c:v>16</c:v>
                </c:pt>
                <c:pt idx="7">
                  <c:v>10</c:v>
                </c:pt>
                <c:pt idx="8">
                  <c:v>21</c:v>
                </c:pt>
                <c:pt idx="9">
                  <c:v>24</c:v>
                </c:pt>
                <c:pt idx="10">
                  <c:v>14</c:v>
                </c:pt>
                <c:pt idx="11">
                  <c:v>10</c:v>
                </c:pt>
                <c:pt idx="12">
                  <c:v>27</c:v>
                </c:pt>
                <c:pt idx="13">
                  <c:v>11</c:v>
                </c:pt>
                <c:pt idx="14">
                  <c:v>15</c:v>
                </c:pt>
                <c:pt idx="15">
                  <c:v>19</c:v>
                </c:pt>
                <c:pt idx="16">
                  <c:v>22</c:v>
                </c:pt>
                <c:pt idx="17">
                  <c:v>19</c:v>
                </c:pt>
                <c:pt idx="18">
                  <c:v>12</c:v>
                </c:pt>
                <c:pt idx="19">
                  <c:v>14</c:v>
                </c:pt>
                <c:pt idx="20">
                  <c:v>22</c:v>
                </c:pt>
                <c:pt idx="21">
                  <c:v>11</c:v>
                </c:pt>
                <c:pt idx="22">
                  <c:v>10</c:v>
                </c:pt>
                <c:pt idx="23">
                  <c:v>28</c:v>
                </c:pt>
                <c:pt idx="24">
                  <c:v>11</c:v>
                </c:pt>
                <c:pt idx="25">
                  <c:v>20</c:v>
                </c:pt>
                <c:pt idx="26">
                  <c:v>7</c:v>
                </c:pt>
                <c:pt idx="27">
                  <c:v>17</c:v>
                </c:pt>
                <c:pt idx="28">
                  <c:v>17</c:v>
                </c:pt>
                <c:pt idx="29">
                  <c:v>12</c:v>
                </c:pt>
                <c:pt idx="30">
                  <c:v>19</c:v>
                </c:pt>
                <c:pt idx="31">
                  <c:v>17</c:v>
                </c:pt>
                <c:pt idx="32">
                  <c:v>17</c:v>
                </c:pt>
                <c:pt idx="33">
                  <c:v>15</c:v>
                </c:pt>
                <c:pt idx="34">
                  <c:v>11</c:v>
                </c:pt>
                <c:pt idx="35">
                  <c:v>18</c:v>
                </c:pt>
              </c:numCache>
            </c:numRef>
          </c:val>
          <c:extLst>
            <c:ext xmlns:c16="http://schemas.microsoft.com/office/drawing/2014/chart" uri="{C3380CC4-5D6E-409C-BE32-E72D297353CC}">
              <c16:uniqueId val="{00000002-18CB-474B-9343-13FED5D8F5F6}"/>
            </c:ext>
          </c:extLst>
        </c:ser>
        <c:dLbls>
          <c:showLegendKey val="0"/>
          <c:showVal val="0"/>
          <c:showCatName val="0"/>
          <c:showSerName val="0"/>
          <c:showPercent val="0"/>
          <c:showBubbleSize val="0"/>
        </c:dLbls>
        <c:axId val="870179840"/>
        <c:axId val="1883852687"/>
      </c:areaChart>
      <c:lineChart>
        <c:grouping val="standard"/>
        <c:varyColors val="0"/>
        <c:ser>
          <c:idx val="3"/>
          <c:order val="3"/>
          <c:tx>
            <c:strRef>
              <c:f>'# NS Child Reports_Race'!$E$1</c:f>
              <c:strCache>
                <c:ptCount val="1"/>
                <c:pt idx="0">
                  <c:v>Number of Children with Allegations</c:v>
                </c:pt>
              </c:strCache>
            </c:strRef>
          </c:tx>
          <c:spPr>
            <a:ln w="28575" cap="rnd">
              <a:solidFill>
                <a:schemeClr val="accent4"/>
              </a:solidFill>
              <a:round/>
            </a:ln>
            <a:effectLst/>
          </c:spPr>
          <c:marker>
            <c:symbol val="none"/>
          </c:marker>
          <c:cat>
            <c:numRef>
              <c:f>'# NS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NS Child Reports_Race'!$E$2:$E$37</c:f>
              <c:numCache>
                <c:formatCode>General</c:formatCode>
                <c:ptCount val="36"/>
                <c:pt idx="0">
                  <c:v>329</c:v>
                </c:pt>
                <c:pt idx="1">
                  <c:v>356</c:v>
                </c:pt>
                <c:pt idx="2">
                  <c:v>383</c:v>
                </c:pt>
                <c:pt idx="3">
                  <c:v>381</c:v>
                </c:pt>
                <c:pt idx="4">
                  <c:v>415</c:v>
                </c:pt>
                <c:pt idx="5">
                  <c:v>389</c:v>
                </c:pt>
                <c:pt idx="6">
                  <c:v>322</c:v>
                </c:pt>
                <c:pt idx="7">
                  <c:v>293</c:v>
                </c:pt>
                <c:pt idx="8">
                  <c:v>294</c:v>
                </c:pt>
                <c:pt idx="9">
                  <c:v>439</c:v>
                </c:pt>
                <c:pt idx="10">
                  <c:v>394</c:v>
                </c:pt>
                <c:pt idx="11">
                  <c:v>380</c:v>
                </c:pt>
                <c:pt idx="12">
                  <c:v>442</c:v>
                </c:pt>
                <c:pt idx="13">
                  <c:v>276</c:v>
                </c:pt>
                <c:pt idx="14">
                  <c:v>325</c:v>
                </c:pt>
                <c:pt idx="15">
                  <c:v>324</c:v>
                </c:pt>
                <c:pt idx="16">
                  <c:v>507</c:v>
                </c:pt>
                <c:pt idx="17">
                  <c:v>316</c:v>
                </c:pt>
                <c:pt idx="18">
                  <c:v>330</c:v>
                </c:pt>
                <c:pt idx="19">
                  <c:v>285</c:v>
                </c:pt>
                <c:pt idx="20">
                  <c:v>360</c:v>
                </c:pt>
                <c:pt idx="21">
                  <c:v>429</c:v>
                </c:pt>
                <c:pt idx="22">
                  <c:v>360</c:v>
                </c:pt>
                <c:pt idx="23">
                  <c:v>374</c:v>
                </c:pt>
                <c:pt idx="24">
                  <c:v>365</c:v>
                </c:pt>
                <c:pt idx="25">
                  <c:v>329</c:v>
                </c:pt>
                <c:pt idx="26">
                  <c:v>361</c:v>
                </c:pt>
                <c:pt idx="27">
                  <c:v>353</c:v>
                </c:pt>
                <c:pt idx="28">
                  <c:v>373</c:v>
                </c:pt>
                <c:pt idx="29">
                  <c:v>315</c:v>
                </c:pt>
                <c:pt idx="30">
                  <c:v>362</c:v>
                </c:pt>
                <c:pt idx="31">
                  <c:v>306</c:v>
                </c:pt>
                <c:pt idx="32">
                  <c:v>327</c:v>
                </c:pt>
                <c:pt idx="33">
                  <c:v>286</c:v>
                </c:pt>
                <c:pt idx="34">
                  <c:v>258</c:v>
                </c:pt>
                <c:pt idx="35">
                  <c:v>348</c:v>
                </c:pt>
              </c:numCache>
            </c:numRef>
          </c:val>
          <c:smooth val="0"/>
          <c:extLst>
            <c:ext xmlns:c16="http://schemas.microsoft.com/office/drawing/2014/chart" uri="{C3380CC4-5D6E-409C-BE32-E72D297353CC}">
              <c16:uniqueId val="{00000003-18CB-474B-9343-13FED5D8F5F6}"/>
            </c:ext>
          </c:extLst>
        </c:ser>
        <c:dLbls>
          <c:showLegendKey val="0"/>
          <c:showVal val="0"/>
          <c:showCatName val="0"/>
          <c:showSerName val="0"/>
          <c:showPercent val="0"/>
          <c:showBubbleSize val="0"/>
        </c:dLbls>
        <c:marker val="1"/>
        <c:smooth val="0"/>
        <c:axId val="870179840"/>
        <c:axId val="1883852687"/>
      </c:lineChart>
      <c:dateAx>
        <c:axId val="87017984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883852687"/>
        <c:crosses val="autoZero"/>
        <c:auto val="1"/>
        <c:lblOffset val="100"/>
        <c:baseTimeUnit val="months"/>
      </c:dateAx>
      <c:valAx>
        <c:axId val="1883852687"/>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r>
                  <a:rPr lang="en-US" sz="2000">
                    <a:solidFill>
                      <a:schemeClr val="tx1">
                        <a:lumMod val="75000"/>
                        <a:lumOff val="25000"/>
                      </a:schemeClr>
                    </a:solidFill>
                  </a:rPr>
                  <a:t>Number of Children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87017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[January 2017-December 2019 Child Abuse Report Data With Notes.xlsx]# NS Child Reports_Age Chart!PivotTable2</c:name>
    <c:fmtId val="6"/>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Annual Non-substantiated Child Maltreatment</a:t>
            </a:r>
            <a:r>
              <a:rPr lang="en-US" sz="2400" baseline="0" dirty="0"/>
              <a:t> Reports, </a:t>
            </a:r>
          </a:p>
          <a:p>
            <a:pPr>
              <a:defRPr sz="2400"/>
            </a:pPr>
            <a:r>
              <a:rPr lang="en-US" sz="2400" baseline="0" dirty="0"/>
              <a:t>By Age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 NS Child Reports_Age Chart'!$B$3</c:f>
              <c:strCache>
                <c:ptCount val="1"/>
                <c:pt idx="0">
                  <c:v>Sum of Birth-5</c:v>
                </c:pt>
              </c:strCache>
            </c:strRef>
          </c:tx>
          <c:spPr>
            <a:solidFill>
              <a:srgbClr val="5B9BD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E47-454E-9FB6-FAD7D0B5901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9E47-454E-9FB6-FAD7D0B5901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9E47-454E-9FB6-FAD7D0B5901D}"/>
              </c:ext>
            </c:extLst>
          </c:dPt>
          <c:cat>
            <c:strRef>
              <c:f>'# NS Child Reports_Age Chart'!$A$4:$A$7</c:f>
              <c:strCache>
                <c:ptCount val="3"/>
                <c:pt idx="0">
                  <c:v>2017</c:v>
                </c:pt>
                <c:pt idx="1">
                  <c:v>2018</c:v>
                </c:pt>
                <c:pt idx="2">
                  <c:v>2019</c:v>
                </c:pt>
              </c:strCache>
            </c:strRef>
          </c:cat>
          <c:val>
            <c:numRef>
              <c:f>'# NS Child Reports_Age Chart'!$B$4:$B$7</c:f>
              <c:numCache>
                <c:formatCode>General</c:formatCode>
                <c:ptCount val="3"/>
                <c:pt idx="0">
                  <c:v>793</c:v>
                </c:pt>
                <c:pt idx="1">
                  <c:v>794</c:v>
                </c:pt>
                <c:pt idx="2">
                  <c:v>725</c:v>
                </c:pt>
              </c:numCache>
            </c:numRef>
          </c:val>
          <c:extLst>
            <c:ext xmlns:c16="http://schemas.microsoft.com/office/drawing/2014/chart" uri="{C3380CC4-5D6E-409C-BE32-E72D297353CC}">
              <c16:uniqueId val="{00000000-9E47-454E-9FB6-FAD7D0B5901D}"/>
            </c:ext>
          </c:extLst>
        </c:ser>
        <c:ser>
          <c:idx val="1"/>
          <c:order val="1"/>
          <c:tx>
            <c:strRef>
              <c:f>'# NS Child Reports_Age Chart'!$C$3</c:f>
              <c:strCache>
                <c:ptCount val="1"/>
                <c:pt idx="0">
                  <c:v>Sum of Age 6-12</c:v>
                </c:pt>
              </c:strCache>
            </c:strRef>
          </c:tx>
          <c:spPr>
            <a:solidFill>
              <a:srgbClr val="ED7D31"/>
            </a:solidFill>
            <a:ln>
              <a:noFill/>
            </a:ln>
            <a:effectLst/>
          </c:spPr>
          <c:invertIfNegative val="0"/>
          <c:cat>
            <c:strRef>
              <c:f>'# NS Child Reports_Age Chart'!$A$4:$A$7</c:f>
              <c:strCache>
                <c:ptCount val="3"/>
                <c:pt idx="0">
                  <c:v>2017</c:v>
                </c:pt>
                <c:pt idx="1">
                  <c:v>2018</c:v>
                </c:pt>
                <c:pt idx="2">
                  <c:v>2019</c:v>
                </c:pt>
              </c:strCache>
            </c:strRef>
          </c:cat>
          <c:val>
            <c:numRef>
              <c:f>'# NS Child Reports_Age Chart'!$C$4:$C$7</c:f>
              <c:numCache>
                <c:formatCode>General</c:formatCode>
                <c:ptCount val="3"/>
                <c:pt idx="0">
                  <c:v>623</c:v>
                </c:pt>
                <c:pt idx="1">
                  <c:v>667</c:v>
                </c:pt>
                <c:pt idx="2">
                  <c:v>562</c:v>
                </c:pt>
              </c:numCache>
            </c:numRef>
          </c:val>
          <c:extLst>
            <c:ext xmlns:c16="http://schemas.microsoft.com/office/drawing/2014/chart" uri="{C3380CC4-5D6E-409C-BE32-E72D297353CC}">
              <c16:uniqueId val="{00000001-9E47-454E-9FB6-FAD7D0B5901D}"/>
            </c:ext>
          </c:extLst>
        </c:ser>
        <c:ser>
          <c:idx val="2"/>
          <c:order val="2"/>
          <c:tx>
            <c:strRef>
              <c:f>'# NS Child Reports_Age Chart'!$D$3</c:f>
              <c:strCache>
                <c:ptCount val="1"/>
                <c:pt idx="0">
                  <c:v>Sum of Age 13-17</c:v>
                </c:pt>
              </c:strCache>
            </c:strRef>
          </c:tx>
          <c:spPr>
            <a:solidFill>
              <a:srgbClr val="A5A5A5"/>
            </a:solidFill>
            <a:ln>
              <a:noFill/>
            </a:ln>
            <a:effectLst/>
          </c:spPr>
          <c:invertIfNegative val="0"/>
          <c:cat>
            <c:strRef>
              <c:f>'# NS Child Reports_Age Chart'!$A$4:$A$7</c:f>
              <c:strCache>
                <c:ptCount val="3"/>
                <c:pt idx="0">
                  <c:v>2017</c:v>
                </c:pt>
                <c:pt idx="1">
                  <c:v>2018</c:v>
                </c:pt>
                <c:pt idx="2">
                  <c:v>2019</c:v>
                </c:pt>
              </c:strCache>
            </c:strRef>
          </c:cat>
          <c:val>
            <c:numRef>
              <c:f>'# NS Child Reports_Age Chart'!$D$4:$D$7</c:f>
              <c:numCache>
                <c:formatCode>General</c:formatCode>
                <c:ptCount val="3"/>
                <c:pt idx="0">
                  <c:v>340</c:v>
                </c:pt>
                <c:pt idx="1">
                  <c:v>310</c:v>
                </c:pt>
                <c:pt idx="2">
                  <c:v>315</c:v>
                </c:pt>
              </c:numCache>
            </c:numRef>
          </c:val>
          <c:extLst>
            <c:ext xmlns:c16="http://schemas.microsoft.com/office/drawing/2014/chart" uri="{C3380CC4-5D6E-409C-BE32-E72D297353CC}">
              <c16:uniqueId val="{00000002-9E47-454E-9FB6-FAD7D0B5901D}"/>
            </c:ext>
          </c:extLst>
        </c:ser>
        <c:dLbls>
          <c:showLegendKey val="0"/>
          <c:showVal val="0"/>
          <c:showCatName val="0"/>
          <c:showSerName val="0"/>
          <c:showPercent val="0"/>
          <c:showBubbleSize val="0"/>
        </c:dLbls>
        <c:gapWidth val="219"/>
        <c:overlap val="-27"/>
        <c:axId val="1900199007"/>
        <c:axId val="1106138752"/>
      </c:barChart>
      <c:catAx>
        <c:axId val="190019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6138752"/>
        <c:crosses val="autoZero"/>
        <c:auto val="1"/>
        <c:lblAlgn val="ctr"/>
        <c:lblOffset val="100"/>
        <c:noMultiLvlLbl val="0"/>
      </c:catAx>
      <c:valAx>
        <c:axId val="110613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Number</a:t>
                </a:r>
                <a:r>
                  <a:rPr lang="en-US" sz="2000" baseline="0"/>
                  <a:t> of Children</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19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r>
              <a:rPr lang="en-US" sz="2400" dirty="0">
                <a:solidFill>
                  <a:schemeClr val="tx1">
                    <a:lumMod val="75000"/>
                    <a:lumOff val="25000"/>
                  </a:schemeClr>
                </a:solidFill>
              </a:rPr>
              <a:t>Verified</a:t>
            </a:r>
            <a:r>
              <a:rPr lang="en-US" sz="2400" baseline="0" dirty="0">
                <a:solidFill>
                  <a:schemeClr val="tx1">
                    <a:lumMod val="75000"/>
                    <a:lumOff val="25000"/>
                  </a:schemeClr>
                </a:solidFill>
              </a:rPr>
              <a:t> Child Maltreatment Reports, </a:t>
            </a:r>
          </a:p>
          <a:p>
            <a:pPr>
              <a:defRPr sz="2400">
                <a:solidFill>
                  <a:schemeClr val="tx1">
                    <a:lumMod val="75000"/>
                    <a:lumOff val="25000"/>
                  </a:schemeClr>
                </a:solidFill>
              </a:defRPr>
            </a:pPr>
            <a:r>
              <a:rPr lang="en-US" sz="2400" baseline="0" dirty="0">
                <a:solidFill>
                  <a:schemeClr val="tx1">
                    <a:lumMod val="75000"/>
                    <a:lumOff val="25000"/>
                  </a:schemeClr>
                </a:solidFill>
              </a:rPr>
              <a:t>By Race</a:t>
            </a:r>
            <a:endParaRPr lang="en-US" sz="2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areaChart>
        <c:grouping val="stacked"/>
        <c:varyColors val="0"/>
        <c:ser>
          <c:idx val="0"/>
          <c:order val="0"/>
          <c:tx>
            <c:strRef>
              <c:f>'# V Child Reports_Race'!$B$1</c:f>
              <c:strCache>
                <c:ptCount val="1"/>
                <c:pt idx="0">
                  <c:v>Black/AA</c:v>
                </c:pt>
              </c:strCache>
            </c:strRef>
          </c:tx>
          <c:spPr>
            <a:solidFill>
              <a:schemeClr val="accent1"/>
            </a:solidFill>
            <a:ln>
              <a:noFill/>
            </a:ln>
            <a:effectLst/>
          </c:spPr>
          <c:cat>
            <c:numRef>
              <c:f>'# V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V Child Reports_Race'!$B$2:$B$37</c:f>
              <c:numCache>
                <c:formatCode>General</c:formatCode>
                <c:ptCount val="36"/>
                <c:pt idx="0">
                  <c:v>12</c:v>
                </c:pt>
                <c:pt idx="1">
                  <c:v>13</c:v>
                </c:pt>
                <c:pt idx="2">
                  <c:v>25</c:v>
                </c:pt>
                <c:pt idx="3">
                  <c:v>17</c:v>
                </c:pt>
                <c:pt idx="4">
                  <c:v>14</c:v>
                </c:pt>
                <c:pt idx="5">
                  <c:v>12</c:v>
                </c:pt>
                <c:pt idx="6">
                  <c:v>10</c:v>
                </c:pt>
                <c:pt idx="7">
                  <c:v>11</c:v>
                </c:pt>
                <c:pt idx="8">
                  <c:v>5</c:v>
                </c:pt>
                <c:pt idx="9">
                  <c:v>7</c:v>
                </c:pt>
                <c:pt idx="10">
                  <c:v>17</c:v>
                </c:pt>
                <c:pt idx="11">
                  <c:v>8</c:v>
                </c:pt>
                <c:pt idx="12">
                  <c:v>12</c:v>
                </c:pt>
                <c:pt idx="13">
                  <c:v>5</c:v>
                </c:pt>
                <c:pt idx="14">
                  <c:v>5</c:v>
                </c:pt>
                <c:pt idx="15">
                  <c:v>10</c:v>
                </c:pt>
                <c:pt idx="16">
                  <c:v>14</c:v>
                </c:pt>
                <c:pt idx="17">
                  <c:v>9</c:v>
                </c:pt>
                <c:pt idx="18">
                  <c:v>5</c:v>
                </c:pt>
                <c:pt idx="19">
                  <c:v>15</c:v>
                </c:pt>
                <c:pt idx="20">
                  <c:v>15</c:v>
                </c:pt>
                <c:pt idx="21">
                  <c:v>6</c:v>
                </c:pt>
                <c:pt idx="22">
                  <c:v>10</c:v>
                </c:pt>
                <c:pt idx="23">
                  <c:v>9</c:v>
                </c:pt>
                <c:pt idx="24">
                  <c:v>21</c:v>
                </c:pt>
                <c:pt idx="25">
                  <c:v>12</c:v>
                </c:pt>
                <c:pt idx="26">
                  <c:v>20</c:v>
                </c:pt>
                <c:pt idx="27">
                  <c:v>7</c:v>
                </c:pt>
                <c:pt idx="28">
                  <c:v>18</c:v>
                </c:pt>
                <c:pt idx="29">
                  <c:v>10</c:v>
                </c:pt>
                <c:pt idx="30">
                  <c:v>11</c:v>
                </c:pt>
                <c:pt idx="31">
                  <c:v>10</c:v>
                </c:pt>
                <c:pt idx="32">
                  <c:v>7</c:v>
                </c:pt>
                <c:pt idx="33">
                  <c:v>9</c:v>
                </c:pt>
                <c:pt idx="34">
                  <c:v>10</c:v>
                </c:pt>
                <c:pt idx="35">
                  <c:v>11</c:v>
                </c:pt>
              </c:numCache>
            </c:numRef>
          </c:val>
          <c:extLst>
            <c:ext xmlns:c16="http://schemas.microsoft.com/office/drawing/2014/chart" uri="{C3380CC4-5D6E-409C-BE32-E72D297353CC}">
              <c16:uniqueId val="{00000000-0DFF-A646-BD00-411E6CBDD239}"/>
            </c:ext>
          </c:extLst>
        </c:ser>
        <c:ser>
          <c:idx val="1"/>
          <c:order val="1"/>
          <c:tx>
            <c:strRef>
              <c:f>'# V Child Reports_Race'!$C$1</c:f>
              <c:strCache>
                <c:ptCount val="1"/>
                <c:pt idx="0">
                  <c:v>White/Cauc</c:v>
                </c:pt>
              </c:strCache>
            </c:strRef>
          </c:tx>
          <c:spPr>
            <a:solidFill>
              <a:schemeClr val="accent2"/>
            </a:solidFill>
            <a:ln>
              <a:noFill/>
            </a:ln>
            <a:effectLst/>
          </c:spPr>
          <c:cat>
            <c:numRef>
              <c:f>'# V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V Child Reports_Race'!$C$2:$C$37</c:f>
              <c:numCache>
                <c:formatCode>General</c:formatCode>
                <c:ptCount val="36"/>
                <c:pt idx="0">
                  <c:v>26</c:v>
                </c:pt>
                <c:pt idx="1">
                  <c:v>9</c:v>
                </c:pt>
                <c:pt idx="2">
                  <c:v>18</c:v>
                </c:pt>
                <c:pt idx="3">
                  <c:v>15</c:v>
                </c:pt>
                <c:pt idx="4">
                  <c:v>17</c:v>
                </c:pt>
                <c:pt idx="5">
                  <c:v>10</c:v>
                </c:pt>
                <c:pt idx="6">
                  <c:v>8</c:v>
                </c:pt>
                <c:pt idx="7">
                  <c:v>6</c:v>
                </c:pt>
                <c:pt idx="8">
                  <c:v>22</c:v>
                </c:pt>
                <c:pt idx="9">
                  <c:v>10</c:v>
                </c:pt>
                <c:pt idx="10">
                  <c:v>7</c:v>
                </c:pt>
                <c:pt idx="11">
                  <c:v>8</c:v>
                </c:pt>
                <c:pt idx="12">
                  <c:v>10</c:v>
                </c:pt>
                <c:pt idx="13">
                  <c:v>1</c:v>
                </c:pt>
                <c:pt idx="14">
                  <c:v>6</c:v>
                </c:pt>
                <c:pt idx="15">
                  <c:v>7</c:v>
                </c:pt>
                <c:pt idx="16">
                  <c:v>8</c:v>
                </c:pt>
                <c:pt idx="17">
                  <c:v>10</c:v>
                </c:pt>
                <c:pt idx="18">
                  <c:v>8</c:v>
                </c:pt>
                <c:pt idx="19">
                  <c:v>12</c:v>
                </c:pt>
                <c:pt idx="20">
                  <c:v>3</c:v>
                </c:pt>
                <c:pt idx="21">
                  <c:v>9</c:v>
                </c:pt>
                <c:pt idx="22">
                  <c:v>12</c:v>
                </c:pt>
                <c:pt idx="23">
                  <c:v>12</c:v>
                </c:pt>
                <c:pt idx="24">
                  <c:v>11</c:v>
                </c:pt>
                <c:pt idx="25">
                  <c:v>4</c:v>
                </c:pt>
                <c:pt idx="26">
                  <c:v>13</c:v>
                </c:pt>
                <c:pt idx="27">
                  <c:v>11</c:v>
                </c:pt>
                <c:pt idx="28">
                  <c:v>11</c:v>
                </c:pt>
                <c:pt idx="29">
                  <c:v>8</c:v>
                </c:pt>
                <c:pt idx="30">
                  <c:v>11</c:v>
                </c:pt>
                <c:pt idx="31">
                  <c:v>22</c:v>
                </c:pt>
                <c:pt idx="32">
                  <c:v>13</c:v>
                </c:pt>
                <c:pt idx="33">
                  <c:v>9</c:v>
                </c:pt>
                <c:pt idx="34">
                  <c:v>11</c:v>
                </c:pt>
                <c:pt idx="35">
                  <c:v>5</c:v>
                </c:pt>
              </c:numCache>
            </c:numRef>
          </c:val>
          <c:extLst>
            <c:ext xmlns:c16="http://schemas.microsoft.com/office/drawing/2014/chart" uri="{C3380CC4-5D6E-409C-BE32-E72D297353CC}">
              <c16:uniqueId val="{00000001-0DFF-A646-BD00-411E6CBDD239}"/>
            </c:ext>
          </c:extLst>
        </c:ser>
        <c:ser>
          <c:idx val="2"/>
          <c:order val="2"/>
          <c:tx>
            <c:strRef>
              <c:f>'# V Child Reports_Race'!$D$1</c:f>
              <c:strCache>
                <c:ptCount val="1"/>
                <c:pt idx="0">
                  <c:v>Other/Multi</c:v>
                </c:pt>
              </c:strCache>
            </c:strRef>
          </c:tx>
          <c:spPr>
            <a:solidFill>
              <a:schemeClr val="accent3"/>
            </a:solidFill>
            <a:ln>
              <a:noFill/>
            </a:ln>
            <a:effectLst/>
          </c:spPr>
          <c:cat>
            <c:numRef>
              <c:f>'# V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V Child Reports_Race'!$D$2:$D$37</c:f>
              <c:numCache>
                <c:formatCode>General</c:formatCode>
                <c:ptCount val="36"/>
                <c:pt idx="0">
                  <c:v>5</c:v>
                </c:pt>
                <c:pt idx="1">
                  <c:v>13</c:v>
                </c:pt>
                <c:pt idx="2">
                  <c:v>5</c:v>
                </c:pt>
                <c:pt idx="3">
                  <c:v>2</c:v>
                </c:pt>
                <c:pt idx="4">
                  <c:v>7</c:v>
                </c:pt>
                <c:pt idx="5">
                  <c:v>2</c:v>
                </c:pt>
                <c:pt idx="6">
                  <c:v>9</c:v>
                </c:pt>
                <c:pt idx="7">
                  <c:v>4</c:v>
                </c:pt>
                <c:pt idx="8">
                  <c:v>4</c:v>
                </c:pt>
                <c:pt idx="9">
                  <c:v>8</c:v>
                </c:pt>
                <c:pt idx="10">
                  <c:v>3</c:v>
                </c:pt>
                <c:pt idx="11">
                  <c:v>4</c:v>
                </c:pt>
                <c:pt idx="12">
                  <c:v>3</c:v>
                </c:pt>
                <c:pt idx="13">
                  <c:v>1</c:v>
                </c:pt>
                <c:pt idx="14">
                  <c:v>2</c:v>
                </c:pt>
                <c:pt idx="15">
                  <c:v>7</c:v>
                </c:pt>
                <c:pt idx="16">
                  <c:v>1</c:v>
                </c:pt>
                <c:pt idx="17">
                  <c:v>0</c:v>
                </c:pt>
                <c:pt idx="18">
                  <c:v>2</c:v>
                </c:pt>
                <c:pt idx="19">
                  <c:v>4</c:v>
                </c:pt>
                <c:pt idx="20">
                  <c:v>1</c:v>
                </c:pt>
                <c:pt idx="21">
                  <c:v>10</c:v>
                </c:pt>
                <c:pt idx="22">
                  <c:v>5</c:v>
                </c:pt>
                <c:pt idx="23">
                  <c:v>4</c:v>
                </c:pt>
                <c:pt idx="24">
                  <c:v>5</c:v>
                </c:pt>
                <c:pt idx="25">
                  <c:v>3</c:v>
                </c:pt>
                <c:pt idx="26">
                  <c:v>3</c:v>
                </c:pt>
                <c:pt idx="27">
                  <c:v>1</c:v>
                </c:pt>
                <c:pt idx="28">
                  <c:v>3</c:v>
                </c:pt>
                <c:pt idx="29">
                  <c:v>3</c:v>
                </c:pt>
                <c:pt idx="30">
                  <c:v>2</c:v>
                </c:pt>
                <c:pt idx="31">
                  <c:v>3</c:v>
                </c:pt>
                <c:pt idx="32">
                  <c:v>1</c:v>
                </c:pt>
                <c:pt idx="33">
                  <c:v>5</c:v>
                </c:pt>
                <c:pt idx="34">
                  <c:v>4</c:v>
                </c:pt>
                <c:pt idx="35">
                  <c:v>3</c:v>
                </c:pt>
              </c:numCache>
            </c:numRef>
          </c:val>
          <c:extLst>
            <c:ext xmlns:c16="http://schemas.microsoft.com/office/drawing/2014/chart" uri="{C3380CC4-5D6E-409C-BE32-E72D297353CC}">
              <c16:uniqueId val="{00000002-0DFF-A646-BD00-411E6CBDD239}"/>
            </c:ext>
          </c:extLst>
        </c:ser>
        <c:dLbls>
          <c:showLegendKey val="0"/>
          <c:showVal val="0"/>
          <c:showCatName val="0"/>
          <c:showSerName val="0"/>
          <c:showPercent val="0"/>
          <c:showBubbleSize val="0"/>
        </c:dLbls>
        <c:axId val="1107199920"/>
        <c:axId val="1896267615"/>
      </c:areaChart>
      <c:lineChart>
        <c:grouping val="standard"/>
        <c:varyColors val="0"/>
        <c:ser>
          <c:idx val="3"/>
          <c:order val="3"/>
          <c:tx>
            <c:strRef>
              <c:f>'# V Child Reports_Race'!$E$1</c:f>
              <c:strCache>
                <c:ptCount val="1"/>
                <c:pt idx="0">
                  <c:v>Number of Children with Allegations</c:v>
                </c:pt>
              </c:strCache>
            </c:strRef>
          </c:tx>
          <c:spPr>
            <a:ln w="28575" cap="rnd">
              <a:solidFill>
                <a:schemeClr val="accent4"/>
              </a:solidFill>
              <a:round/>
            </a:ln>
            <a:effectLst/>
          </c:spPr>
          <c:marker>
            <c:symbol val="none"/>
          </c:marker>
          <c:cat>
            <c:numRef>
              <c:f>'# V Child Reports_Race'!$A$2:$A$37</c:f>
              <c:numCache>
                <c:formatCode>m/d/yy</c:formatCode>
                <c:ptCount val="3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numCache>
            </c:numRef>
          </c:cat>
          <c:val>
            <c:numRef>
              <c:f>'# V Child Reports_Race'!$E$2:$E$37</c:f>
              <c:numCache>
                <c:formatCode>General</c:formatCode>
                <c:ptCount val="36"/>
                <c:pt idx="0">
                  <c:v>329</c:v>
                </c:pt>
                <c:pt idx="1">
                  <c:v>356</c:v>
                </c:pt>
                <c:pt idx="2">
                  <c:v>383</c:v>
                </c:pt>
                <c:pt idx="3">
                  <c:v>381</c:v>
                </c:pt>
                <c:pt idx="4">
                  <c:v>415</c:v>
                </c:pt>
                <c:pt idx="5">
                  <c:v>389</c:v>
                </c:pt>
                <c:pt idx="6">
                  <c:v>322</c:v>
                </c:pt>
                <c:pt idx="7">
                  <c:v>293</c:v>
                </c:pt>
                <c:pt idx="8">
                  <c:v>294</c:v>
                </c:pt>
                <c:pt idx="9">
                  <c:v>439</c:v>
                </c:pt>
                <c:pt idx="10">
                  <c:v>394</c:v>
                </c:pt>
                <c:pt idx="11">
                  <c:v>380</c:v>
                </c:pt>
                <c:pt idx="12">
                  <c:v>442</c:v>
                </c:pt>
                <c:pt idx="13">
                  <c:v>276</c:v>
                </c:pt>
                <c:pt idx="14">
                  <c:v>325</c:v>
                </c:pt>
                <c:pt idx="15">
                  <c:v>324</c:v>
                </c:pt>
                <c:pt idx="16">
                  <c:v>507</c:v>
                </c:pt>
                <c:pt idx="17">
                  <c:v>316</c:v>
                </c:pt>
                <c:pt idx="18">
                  <c:v>330</c:v>
                </c:pt>
                <c:pt idx="19">
                  <c:v>285</c:v>
                </c:pt>
                <c:pt idx="20">
                  <c:v>360</c:v>
                </c:pt>
                <c:pt idx="21">
                  <c:v>429</c:v>
                </c:pt>
                <c:pt idx="22">
                  <c:v>360</c:v>
                </c:pt>
                <c:pt idx="23">
                  <c:v>374</c:v>
                </c:pt>
                <c:pt idx="24">
                  <c:v>365</c:v>
                </c:pt>
                <c:pt idx="25">
                  <c:v>329</c:v>
                </c:pt>
                <c:pt idx="26">
                  <c:v>361</c:v>
                </c:pt>
                <c:pt idx="27">
                  <c:v>353</c:v>
                </c:pt>
                <c:pt idx="28">
                  <c:v>373</c:v>
                </c:pt>
                <c:pt idx="29">
                  <c:v>315</c:v>
                </c:pt>
                <c:pt idx="30">
                  <c:v>362</c:v>
                </c:pt>
                <c:pt idx="31">
                  <c:v>306</c:v>
                </c:pt>
                <c:pt idx="32">
                  <c:v>327</c:v>
                </c:pt>
                <c:pt idx="33">
                  <c:v>286</c:v>
                </c:pt>
                <c:pt idx="34">
                  <c:v>258</c:v>
                </c:pt>
                <c:pt idx="35">
                  <c:v>348</c:v>
                </c:pt>
              </c:numCache>
            </c:numRef>
          </c:val>
          <c:smooth val="0"/>
          <c:extLst>
            <c:ext xmlns:c16="http://schemas.microsoft.com/office/drawing/2014/chart" uri="{C3380CC4-5D6E-409C-BE32-E72D297353CC}">
              <c16:uniqueId val="{00000003-0DFF-A646-BD00-411E6CBDD239}"/>
            </c:ext>
          </c:extLst>
        </c:ser>
        <c:dLbls>
          <c:showLegendKey val="0"/>
          <c:showVal val="0"/>
          <c:showCatName val="0"/>
          <c:showSerName val="0"/>
          <c:showPercent val="0"/>
          <c:showBubbleSize val="0"/>
        </c:dLbls>
        <c:marker val="1"/>
        <c:smooth val="0"/>
        <c:axId val="1107199920"/>
        <c:axId val="1896267615"/>
      </c:lineChart>
      <c:dateAx>
        <c:axId val="110719992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896267615"/>
        <c:crosses val="autoZero"/>
        <c:auto val="1"/>
        <c:lblOffset val="100"/>
        <c:baseTimeUnit val="months"/>
      </c:dateAx>
      <c:valAx>
        <c:axId val="1896267615"/>
        <c:scaling>
          <c:orientation val="minMax"/>
          <c:max val="5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r>
                  <a:rPr lang="en-US" sz="2000">
                    <a:solidFill>
                      <a:schemeClr val="tx1">
                        <a:lumMod val="75000"/>
                        <a:lumOff val="25000"/>
                      </a:schemeClr>
                    </a:solidFill>
                  </a:rPr>
                  <a:t>Number of Children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10719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[January 2017-December 2019 Child Abuse Report Data With Notes.xlsx]# Verified Child Reports_Age_ch!PivotTable3</c:name>
    <c:fmtId val="3"/>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Verified</a:t>
            </a:r>
            <a:r>
              <a:rPr lang="en-US" sz="2400" baseline="0" dirty="0"/>
              <a:t> Child Maltreatment,</a:t>
            </a:r>
          </a:p>
          <a:p>
            <a:pPr>
              <a:defRPr sz="2400"/>
            </a:pPr>
            <a:r>
              <a:rPr lang="en-US" sz="2400" baseline="0" dirty="0"/>
              <a:t> By Age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5B9BD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ED7D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A5A5A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 Verified Child Reports_Age_ch'!$B$3</c:f>
              <c:strCache>
                <c:ptCount val="1"/>
                <c:pt idx="0">
                  <c:v>Sum of Birth-5</c:v>
                </c:pt>
              </c:strCache>
            </c:strRef>
          </c:tx>
          <c:spPr>
            <a:solidFill>
              <a:schemeClr val="accent1"/>
            </a:solidFill>
            <a:ln>
              <a:noFill/>
            </a:ln>
            <a:effectLst/>
          </c:spPr>
          <c:invertIfNegative val="0"/>
          <c:cat>
            <c:strRef>
              <c:f>'# Verified Child Reports_Age_ch'!$A$4:$A$7</c:f>
              <c:strCache>
                <c:ptCount val="3"/>
                <c:pt idx="0">
                  <c:v>2017</c:v>
                </c:pt>
                <c:pt idx="1">
                  <c:v>2018</c:v>
                </c:pt>
                <c:pt idx="2">
                  <c:v>2019</c:v>
                </c:pt>
              </c:strCache>
            </c:strRef>
          </c:cat>
          <c:val>
            <c:numRef>
              <c:f>'# Verified Child Reports_Age_ch'!$B$4:$B$7</c:f>
              <c:numCache>
                <c:formatCode>General</c:formatCode>
                <c:ptCount val="3"/>
                <c:pt idx="0">
                  <c:v>184</c:v>
                </c:pt>
                <c:pt idx="1">
                  <c:v>139</c:v>
                </c:pt>
                <c:pt idx="2">
                  <c:v>161</c:v>
                </c:pt>
              </c:numCache>
            </c:numRef>
          </c:val>
          <c:extLst>
            <c:ext xmlns:c16="http://schemas.microsoft.com/office/drawing/2014/chart" uri="{C3380CC4-5D6E-409C-BE32-E72D297353CC}">
              <c16:uniqueId val="{00000000-CF0A-4749-9872-A2B43D754CC3}"/>
            </c:ext>
          </c:extLst>
        </c:ser>
        <c:ser>
          <c:idx val="1"/>
          <c:order val="1"/>
          <c:tx>
            <c:strRef>
              <c:f>'# Verified Child Reports_Age_ch'!$C$3</c:f>
              <c:strCache>
                <c:ptCount val="1"/>
                <c:pt idx="0">
                  <c:v>Sum of Age 6-12</c:v>
                </c:pt>
              </c:strCache>
            </c:strRef>
          </c:tx>
          <c:spPr>
            <a:solidFill>
              <a:srgbClr val="ED7D31"/>
            </a:solidFill>
            <a:ln>
              <a:noFill/>
            </a:ln>
            <a:effectLst/>
          </c:spPr>
          <c:invertIfNegative val="0"/>
          <c:cat>
            <c:strRef>
              <c:f>'# Verified Child Reports_Age_ch'!$A$4:$A$7</c:f>
              <c:strCache>
                <c:ptCount val="3"/>
                <c:pt idx="0">
                  <c:v>2017</c:v>
                </c:pt>
                <c:pt idx="1">
                  <c:v>2018</c:v>
                </c:pt>
                <c:pt idx="2">
                  <c:v>2019</c:v>
                </c:pt>
              </c:strCache>
            </c:strRef>
          </c:cat>
          <c:val>
            <c:numRef>
              <c:f>'# Verified Child Reports_Age_ch'!$C$4:$C$7</c:f>
              <c:numCache>
                <c:formatCode>General</c:formatCode>
                <c:ptCount val="3"/>
                <c:pt idx="0">
                  <c:v>125</c:v>
                </c:pt>
                <c:pt idx="1">
                  <c:v>69</c:v>
                </c:pt>
                <c:pt idx="2">
                  <c:v>102</c:v>
                </c:pt>
              </c:numCache>
            </c:numRef>
          </c:val>
          <c:extLst>
            <c:ext xmlns:c16="http://schemas.microsoft.com/office/drawing/2014/chart" uri="{C3380CC4-5D6E-409C-BE32-E72D297353CC}">
              <c16:uniqueId val="{00000001-CF0A-4749-9872-A2B43D754CC3}"/>
            </c:ext>
          </c:extLst>
        </c:ser>
        <c:ser>
          <c:idx val="2"/>
          <c:order val="2"/>
          <c:tx>
            <c:strRef>
              <c:f>'# Verified Child Reports_Age_ch'!$D$3</c:f>
              <c:strCache>
                <c:ptCount val="1"/>
                <c:pt idx="0">
                  <c:v>Sum of Age 13-17</c:v>
                </c:pt>
              </c:strCache>
            </c:strRef>
          </c:tx>
          <c:spPr>
            <a:solidFill>
              <a:srgbClr val="A5A5A5"/>
            </a:solidFill>
            <a:ln>
              <a:noFill/>
            </a:ln>
            <a:effectLst/>
          </c:spPr>
          <c:invertIfNegative val="0"/>
          <c:cat>
            <c:strRef>
              <c:f>'# Verified Child Reports_Age_ch'!$A$4:$A$7</c:f>
              <c:strCache>
                <c:ptCount val="3"/>
                <c:pt idx="0">
                  <c:v>2017</c:v>
                </c:pt>
                <c:pt idx="1">
                  <c:v>2018</c:v>
                </c:pt>
                <c:pt idx="2">
                  <c:v>2019</c:v>
                </c:pt>
              </c:strCache>
            </c:strRef>
          </c:cat>
          <c:val>
            <c:numRef>
              <c:f>'# Verified Child Reports_Age_ch'!$D$4:$D$7</c:f>
              <c:numCache>
                <c:formatCode>General</c:formatCode>
                <c:ptCount val="3"/>
                <c:pt idx="0">
                  <c:v>64</c:v>
                </c:pt>
                <c:pt idx="1">
                  <c:v>45</c:v>
                </c:pt>
                <c:pt idx="2">
                  <c:v>48</c:v>
                </c:pt>
              </c:numCache>
            </c:numRef>
          </c:val>
          <c:extLst>
            <c:ext xmlns:c16="http://schemas.microsoft.com/office/drawing/2014/chart" uri="{C3380CC4-5D6E-409C-BE32-E72D297353CC}">
              <c16:uniqueId val="{00000002-CF0A-4749-9872-A2B43D754CC3}"/>
            </c:ext>
          </c:extLst>
        </c:ser>
        <c:dLbls>
          <c:showLegendKey val="0"/>
          <c:showVal val="0"/>
          <c:showCatName val="0"/>
          <c:showSerName val="0"/>
          <c:showPercent val="0"/>
          <c:showBubbleSize val="0"/>
        </c:dLbls>
        <c:gapWidth val="219"/>
        <c:overlap val="-27"/>
        <c:axId val="1886792431"/>
        <c:axId val="1886723951"/>
      </c:barChart>
      <c:catAx>
        <c:axId val="188679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6723951"/>
        <c:crosses val="autoZero"/>
        <c:auto val="1"/>
        <c:lblAlgn val="ctr"/>
        <c:lblOffset val="100"/>
        <c:noMultiLvlLbl val="0"/>
      </c:catAx>
      <c:valAx>
        <c:axId val="1886723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Number of Children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679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Children in Foster Care</a:t>
            </a:r>
            <a:r>
              <a:rPr lang="en-US" sz="2400" baseline="0" dirty="0"/>
              <a:t> per 100,000</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Caregivers!$D$54</c:f>
              <c:strCache>
                <c:ptCount val="1"/>
                <c:pt idx="0">
                  <c:v>AC_Rate per 100,000</c:v>
                </c:pt>
              </c:strCache>
            </c:strRef>
          </c:tx>
          <c:spPr>
            <a:solidFill>
              <a:schemeClr val="accent1"/>
            </a:solidFill>
            <a:ln>
              <a:noFill/>
            </a:ln>
            <a:effectLst/>
          </c:spPr>
          <c:invertIfNegative val="0"/>
          <c:cat>
            <c:numRef>
              <c:f>Caregivers!$A$55:$A$57</c:f>
              <c:numCache>
                <c:formatCode>General</c:formatCode>
                <c:ptCount val="3"/>
                <c:pt idx="0">
                  <c:v>2017</c:v>
                </c:pt>
                <c:pt idx="1">
                  <c:v>2018</c:v>
                </c:pt>
                <c:pt idx="2">
                  <c:v>2019</c:v>
                </c:pt>
              </c:numCache>
            </c:numRef>
          </c:cat>
          <c:val>
            <c:numRef>
              <c:f>Caregivers!$D$55:$D$57</c:f>
              <c:numCache>
                <c:formatCode>General</c:formatCode>
                <c:ptCount val="3"/>
                <c:pt idx="0" formatCode="0.0">
                  <c:v>576.79999999999995</c:v>
                </c:pt>
                <c:pt idx="1">
                  <c:v>584.70000000000005</c:v>
                </c:pt>
                <c:pt idx="2">
                  <c:v>547.70000000000005</c:v>
                </c:pt>
              </c:numCache>
            </c:numRef>
          </c:val>
          <c:extLst>
            <c:ext xmlns:c16="http://schemas.microsoft.com/office/drawing/2014/chart" uri="{C3380CC4-5D6E-409C-BE32-E72D297353CC}">
              <c16:uniqueId val="{00000000-2408-D641-B340-BF61EF8A3E4D}"/>
            </c:ext>
          </c:extLst>
        </c:ser>
        <c:ser>
          <c:idx val="1"/>
          <c:order val="1"/>
          <c:tx>
            <c:strRef>
              <c:f>Caregivers!$I$54</c:f>
              <c:strCache>
                <c:ptCount val="1"/>
                <c:pt idx="0">
                  <c:v>FL_Rate per 100,000</c:v>
                </c:pt>
              </c:strCache>
            </c:strRef>
          </c:tx>
          <c:spPr>
            <a:solidFill>
              <a:schemeClr val="accent2"/>
            </a:solidFill>
            <a:ln>
              <a:noFill/>
            </a:ln>
            <a:effectLst/>
          </c:spPr>
          <c:invertIfNegative val="0"/>
          <c:val>
            <c:numRef>
              <c:f>Caregivers!$I$55:$I$57</c:f>
              <c:numCache>
                <c:formatCode>General</c:formatCode>
                <c:ptCount val="3"/>
                <c:pt idx="0">
                  <c:v>537.70000000000005</c:v>
                </c:pt>
                <c:pt idx="1">
                  <c:v>500</c:v>
                </c:pt>
                <c:pt idx="2">
                  <c:v>496.8</c:v>
                </c:pt>
              </c:numCache>
            </c:numRef>
          </c:val>
          <c:extLst>
            <c:ext xmlns:c16="http://schemas.microsoft.com/office/drawing/2014/chart" uri="{C3380CC4-5D6E-409C-BE32-E72D297353CC}">
              <c16:uniqueId val="{00000001-2408-D641-B340-BF61EF8A3E4D}"/>
            </c:ext>
          </c:extLst>
        </c:ser>
        <c:dLbls>
          <c:showLegendKey val="0"/>
          <c:showVal val="0"/>
          <c:showCatName val="0"/>
          <c:showSerName val="0"/>
          <c:showPercent val="0"/>
          <c:showBubbleSize val="0"/>
        </c:dLbls>
        <c:gapWidth val="219"/>
        <c:overlap val="-27"/>
        <c:axId val="832542575"/>
        <c:axId val="878179983"/>
      </c:barChart>
      <c:catAx>
        <c:axId val="83254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8179983"/>
        <c:crosses val="autoZero"/>
        <c:auto val="1"/>
        <c:lblAlgn val="ctr"/>
        <c:lblOffset val="100"/>
        <c:noMultiLvlLbl val="0"/>
      </c:catAx>
      <c:valAx>
        <c:axId val="878179983"/>
        <c:scaling>
          <c:orientation val="minMax"/>
          <c:max val="1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Children in Foster Care</a:t>
                </a:r>
                <a:r>
                  <a:rPr lang="en-US" sz="1800" baseline="0" dirty="0"/>
                  <a:t> per 100,000</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54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Births to Mothers Without High School Degree, </a:t>
            </a:r>
          </a:p>
          <a:p>
            <a:pPr>
              <a:defRPr sz="2400"/>
            </a:pPr>
            <a:r>
              <a:rPr lang="en-US" sz="2400" dirty="0"/>
              <a:t>19 Years or Older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Alachua County</c:v>
          </c:tx>
          <c:spPr>
            <a:solidFill>
              <a:schemeClr val="accent1"/>
            </a:solidFill>
            <a:ln>
              <a:noFill/>
            </a:ln>
            <a:effectLst/>
          </c:spPr>
          <c:invertIfNegative val="0"/>
          <c:cat>
            <c:numRef>
              <c:f>Caregivers!$A$46:$A$48</c:f>
              <c:numCache>
                <c:formatCode>General</c:formatCode>
                <c:ptCount val="3"/>
                <c:pt idx="0">
                  <c:v>2016</c:v>
                </c:pt>
                <c:pt idx="1">
                  <c:v>2017</c:v>
                </c:pt>
                <c:pt idx="2">
                  <c:v>2018</c:v>
                </c:pt>
              </c:numCache>
            </c:numRef>
          </c:cat>
          <c:val>
            <c:numRef>
              <c:f>Caregivers!$D$46:$D$48</c:f>
              <c:numCache>
                <c:formatCode>0.00%</c:formatCode>
                <c:ptCount val="3"/>
                <c:pt idx="0">
                  <c:v>8.7999999999999995E-2</c:v>
                </c:pt>
                <c:pt idx="1">
                  <c:v>8.1000000000000003E-2</c:v>
                </c:pt>
                <c:pt idx="2">
                  <c:v>7.4999999999999997E-2</c:v>
                </c:pt>
              </c:numCache>
            </c:numRef>
          </c:val>
          <c:extLst>
            <c:ext xmlns:c16="http://schemas.microsoft.com/office/drawing/2014/chart" uri="{C3380CC4-5D6E-409C-BE32-E72D297353CC}">
              <c16:uniqueId val="{00000000-5DAD-EC44-BB38-D722A86E676C}"/>
            </c:ext>
          </c:extLst>
        </c:ser>
        <c:ser>
          <c:idx val="1"/>
          <c:order val="1"/>
          <c:tx>
            <c:v>State of Florida</c:v>
          </c:tx>
          <c:spPr>
            <a:solidFill>
              <a:schemeClr val="accent2"/>
            </a:solidFill>
            <a:ln>
              <a:noFill/>
            </a:ln>
            <a:effectLst/>
          </c:spPr>
          <c:invertIfNegative val="0"/>
          <c:cat>
            <c:numRef>
              <c:f>Caregivers!$A$46:$A$48</c:f>
              <c:numCache>
                <c:formatCode>General</c:formatCode>
                <c:ptCount val="3"/>
                <c:pt idx="0">
                  <c:v>2016</c:v>
                </c:pt>
                <c:pt idx="1">
                  <c:v>2017</c:v>
                </c:pt>
                <c:pt idx="2">
                  <c:v>2018</c:v>
                </c:pt>
              </c:numCache>
            </c:numRef>
          </c:cat>
          <c:val>
            <c:numRef>
              <c:f>Caregivers!$I$46:$I$48</c:f>
              <c:numCache>
                <c:formatCode>0.00%</c:formatCode>
                <c:ptCount val="3"/>
                <c:pt idx="0">
                  <c:v>0.108</c:v>
                </c:pt>
                <c:pt idx="1">
                  <c:v>0.107</c:v>
                </c:pt>
                <c:pt idx="2">
                  <c:v>0.10199999999999999</c:v>
                </c:pt>
              </c:numCache>
            </c:numRef>
          </c:val>
          <c:extLst>
            <c:ext xmlns:c16="http://schemas.microsoft.com/office/drawing/2014/chart" uri="{C3380CC4-5D6E-409C-BE32-E72D297353CC}">
              <c16:uniqueId val="{00000001-5DAD-EC44-BB38-D722A86E676C}"/>
            </c:ext>
          </c:extLst>
        </c:ser>
        <c:dLbls>
          <c:showLegendKey val="0"/>
          <c:showVal val="0"/>
          <c:showCatName val="0"/>
          <c:showSerName val="0"/>
          <c:showPercent val="0"/>
          <c:showBubbleSize val="0"/>
        </c:dLbls>
        <c:gapWidth val="219"/>
        <c:overlap val="-27"/>
        <c:axId val="1931613648"/>
        <c:axId val="1931736816"/>
      </c:barChart>
      <c:catAx>
        <c:axId val="193161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1736816"/>
        <c:crosses val="autoZero"/>
        <c:auto val="1"/>
        <c:lblAlgn val="ctr"/>
        <c:lblOffset val="100"/>
        <c:noMultiLvlLbl val="0"/>
      </c:catAx>
      <c:valAx>
        <c:axId val="19317368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 of Births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61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Births to Mothers Without High School Degree,</a:t>
            </a:r>
          </a:p>
          <a:p>
            <a:pPr>
              <a:defRPr sz="2400"/>
            </a:pPr>
            <a:r>
              <a:rPr lang="en-US" sz="2400" dirty="0"/>
              <a:t> 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White</c:v>
          </c:tx>
          <c:spPr>
            <a:solidFill>
              <a:schemeClr val="accent1"/>
            </a:solidFill>
            <a:ln>
              <a:noFill/>
            </a:ln>
            <a:effectLst/>
          </c:spPr>
          <c:invertIfNegative val="0"/>
          <c:cat>
            <c:numRef>
              <c:f>Caregivers!$A$50:$A$52</c:f>
              <c:numCache>
                <c:formatCode>General</c:formatCode>
                <c:ptCount val="3"/>
                <c:pt idx="0">
                  <c:v>2016</c:v>
                </c:pt>
                <c:pt idx="1">
                  <c:v>2017</c:v>
                </c:pt>
                <c:pt idx="2">
                  <c:v>2018</c:v>
                </c:pt>
              </c:numCache>
            </c:numRef>
          </c:cat>
          <c:val>
            <c:numRef>
              <c:f>Caregivers!$D$50:$D$52</c:f>
              <c:numCache>
                <c:formatCode>0.00%</c:formatCode>
                <c:ptCount val="3"/>
                <c:pt idx="0">
                  <c:v>5.8999999999999997E-2</c:v>
                </c:pt>
                <c:pt idx="1">
                  <c:v>5.8000000000000003E-2</c:v>
                </c:pt>
                <c:pt idx="2">
                  <c:v>5.8000000000000003E-2</c:v>
                </c:pt>
              </c:numCache>
            </c:numRef>
          </c:val>
          <c:extLst>
            <c:ext xmlns:c16="http://schemas.microsoft.com/office/drawing/2014/chart" uri="{C3380CC4-5D6E-409C-BE32-E72D297353CC}">
              <c16:uniqueId val="{00000000-4509-3B48-B474-2C3FB3FC745C}"/>
            </c:ext>
          </c:extLst>
        </c:ser>
        <c:ser>
          <c:idx val="1"/>
          <c:order val="1"/>
          <c:tx>
            <c:v>Black</c:v>
          </c:tx>
          <c:spPr>
            <a:solidFill>
              <a:schemeClr val="accent2"/>
            </a:solidFill>
            <a:ln>
              <a:noFill/>
            </a:ln>
            <a:effectLst/>
          </c:spPr>
          <c:invertIfNegative val="0"/>
          <c:cat>
            <c:numRef>
              <c:f>Caregivers!$A$50:$A$52</c:f>
              <c:numCache>
                <c:formatCode>General</c:formatCode>
                <c:ptCount val="3"/>
                <c:pt idx="0">
                  <c:v>2016</c:v>
                </c:pt>
                <c:pt idx="1">
                  <c:v>2017</c:v>
                </c:pt>
                <c:pt idx="2">
                  <c:v>2018</c:v>
                </c:pt>
              </c:numCache>
            </c:numRef>
          </c:cat>
          <c:val>
            <c:numRef>
              <c:f>Caregivers!$I$50:$I$52</c:f>
              <c:numCache>
                <c:formatCode>0.00%</c:formatCode>
                <c:ptCount val="3"/>
                <c:pt idx="0">
                  <c:v>0.13100000000000001</c:v>
                </c:pt>
                <c:pt idx="1">
                  <c:v>0.115</c:v>
                </c:pt>
                <c:pt idx="2">
                  <c:v>0.10100000000000001</c:v>
                </c:pt>
              </c:numCache>
            </c:numRef>
          </c:val>
          <c:extLst>
            <c:ext xmlns:c16="http://schemas.microsoft.com/office/drawing/2014/chart" uri="{C3380CC4-5D6E-409C-BE32-E72D297353CC}">
              <c16:uniqueId val="{00000001-4509-3B48-B474-2C3FB3FC745C}"/>
            </c:ext>
          </c:extLst>
        </c:ser>
        <c:dLbls>
          <c:showLegendKey val="0"/>
          <c:showVal val="0"/>
          <c:showCatName val="0"/>
          <c:showSerName val="0"/>
          <c:showPercent val="0"/>
          <c:showBubbleSize val="0"/>
        </c:dLbls>
        <c:gapWidth val="219"/>
        <c:overlap val="-27"/>
        <c:axId val="1933309232"/>
        <c:axId val="1187937472"/>
      </c:barChart>
      <c:catAx>
        <c:axId val="19333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7937472"/>
        <c:crosses val="autoZero"/>
        <c:auto val="1"/>
        <c:lblAlgn val="ctr"/>
        <c:lblOffset val="100"/>
        <c:noMultiLvlLbl val="0"/>
      </c:catAx>
      <c:valAx>
        <c:axId val="1187937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 of Births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309232"/>
        <c:crosses val="autoZero"/>
        <c:crossBetween val="between"/>
      </c:valAx>
      <c:spPr>
        <a:noFill/>
        <a:ln>
          <a:noFill/>
        </a:ln>
        <a:effectLst/>
      </c:spPr>
    </c:plotArea>
    <c:legend>
      <c:legendPos val="b"/>
      <c:layout>
        <c:manualLayout>
          <c:xMode val="edge"/>
          <c:yMode val="edge"/>
          <c:x val="0.41338546717736152"/>
          <c:y val="0.94620549559915745"/>
          <c:w val="0.17322897282317315"/>
          <c:h val="5.37945044008425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Youth Arrested Ages 10-17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Alachua County</c:v>
          </c:tx>
          <c:spPr>
            <a:solidFill>
              <a:schemeClr val="accent1"/>
            </a:solidFill>
            <a:ln>
              <a:noFill/>
            </a:ln>
            <a:effectLst/>
          </c:spPr>
          <c:invertIfNegative val="0"/>
          <c:cat>
            <c:numRef>
              <c:f>Safety!$A$18:$A$20</c:f>
              <c:numCache>
                <c:formatCode>General</c:formatCode>
                <c:ptCount val="3"/>
                <c:pt idx="0">
                  <c:v>2017</c:v>
                </c:pt>
                <c:pt idx="1">
                  <c:v>2018</c:v>
                </c:pt>
                <c:pt idx="2">
                  <c:v>2019</c:v>
                </c:pt>
              </c:numCache>
            </c:numRef>
          </c:cat>
          <c:val>
            <c:numRef>
              <c:f>Safety!$D$18:$D$20</c:f>
              <c:numCache>
                <c:formatCode>#,##0.00</c:formatCode>
                <c:ptCount val="3"/>
                <c:pt idx="0">
                  <c:v>252.5</c:v>
                </c:pt>
                <c:pt idx="1">
                  <c:v>215.5</c:v>
                </c:pt>
                <c:pt idx="2">
                  <c:v>238.4</c:v>
                </c:pt>
              </c:numCache>
            </c:numRef>
          </c:val>
          <c:extLst>
            <c:ext xmlns:c16="http://schemas.microsoft.com/office/drawing/2014/chart" uri="{C3380CC4-5D6E-409C-BE32-E72D297353CC}">
              <c16:uniqueId val="{00000000-BADF-794B-A98E-83CC4B714649}"/>
            </c:ext>
          </c:extLst>
        </c:ser>
        <c:ser>
          <c:idx val="1"/>
          <c:order val="1"/>
          <c:tx>
            <c:v>State of Florida</c:v>
          </c:tx>
          <c:spPr>
            <a:solidFill>
              <a:schemeClr val="accent2"/>
            </a:solidFill>
            <a:ln>
              <a:noFill/>
            </a:ln>
            <a:effectLst/>
          </c:spPr>
          <c:invertIfNegative val="0"/>
          <c:cat>
            <c:numRef>
              <c:f>Safety!$A$18:$A$20</c:f>
              <c:numCache>
                <c:formatCode>General</c:formatCode>
                <c:ptCount val="3"/>
                <c:pt idx="0">
                  <c:v>2017</c:v>
                </c:pt>
                <c:pt idx="1">
                  <c:v>2018</c:v>
                </c:pt>
                <c:pt idx="2">
                  <c:v>2019</c:v>
                </c:pt>
              </c:numCache>
            </c:numRef>
          </c:cat>
          <c:val>
            <c:numRef>
              <c:f>Safety!$I$18:$I$20</c:f>
              <c:numCache>
                <c:formatCode>General</c:formatCode>
                <c:ptCount val="3"/>
                <c:pt idx="0" formatCode="#,##0.00">
                  <c:v>189.2</c:v>
                </c:pt>
                <c:pt idx="1">
                  <c:v>174.3</c:v>
                </c:pt>
                <c:pt idx="2">
                  <c:v>160.6</c:v>
                </c:pt>
              </c:numCache>
            </c:numRef>
          </c:val>
          <c:extLst>
            <c:ext xmlns:c16="http://schemas.microsoft.com/office/drawing/2014/chart" uri="{C3380CC4-5D6E-409C-BE32-E72D297353CC}">
              <c16:uniqueId val="{00000001-BADF-794B-A98E-83CC4B714649}"/>
            </c:ext>
          </c:extLst>
        </c:ser>
        <c:dLbls>
          <c:showLegendKey val="0"/>
          <c:showVal val="0"/>
          <c:showCatName val="0"/>
          <c:showSerName val="0"/>
          <c:showPercent val="0"/>
          <c:showBubbleSize val="0"/>
        </c:dLbls>
        <c:gapWidth val="219"/>
        <c:overlap val="-27"/>
        <c:axId val="1838774784"/>
        <c:axId val="1838867168"/>
      </c:barChart>
      <c:catAx>
        <c:axId val="183877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8867168"/>
        <c:crosses val="autoZero"/>
        <c:auto val="1"/>
        <c:lblAlgn val="ctr"/>
        <c:lblOffset val="100"/>
        <c:noMultiLvlLbl val="0"/>
      </c:catAx>
      <c:valAx>
        <c:axId val="183886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Arrest</a:t>
                </a:r>
                <a:r>
                  <a:rPr lang="en-US" sz="1800" baseline="0" dirty="0"/>
                  <a:t> Rate per 10,000</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77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Crime Rate:</a:t>
            </a:r>
            <a:r>
              <a:rPr lang="en-US" sz="2400" baseline="0" dirty="0"/>
              <a:t> </a:t>
            </a:r>
            <a:r>
              <a:rPr lang="en-US" sz="2400" dirty="0"/>
              <a:t>Index Crimes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Alachua County</c:v>
          </c:tx>
          <c:spPr>
            <a:solidFill>
              <a:schemeClr val="accent1"/>
            </a:solidFill>
            <a:ln>
              <a:noFill/>
            </a:ln>
            <a:effectLst/>
          </c:spPr>
          <c:invertIfNegative val="0"/>
          <c:cat>
            <c:numRef>
              <c:f>Safety!$A$8:$A$10</c:f>
              <c:numCache>
                <c:formatCode>General</c:formatCode>
                <c:ptCount val="3"/>
                <c:pt idx="0">
                  <c:v>2016</c:v>
                </c:pt>
                <c:pt idx="1">
                  <c:v>2017</c:v>
                </c:pt>
                <c:pt idx="2">
                  <c:v>2018</c:v>
                </c:pt>
              </c:numCache>
            </c:numRef>
          </c:cat>
          <c:val>
            <c:numRef>
              <c:f>Safety!$D$8:$D$10</c:f>
              <c:numCache>
                <c:formatCode>#,##0.00</c:formatCode>
                <c:ptCount val="3"/>
                <c:pt idx="0">
                  <c:v>3577</c:v>
                </c:pt>
                <c:pt idx="1">
                  <c:v>3485.7</c:v>
                </c:pt>
                <c:pt idx="2">
                  <c:v>3699.7</c:v>
                </c:pt>
              </c:numCache>
            </c:numRef>
          </c:val>
          <c:extLst>
            <c:ext xmlns:c16="http://schemas.microsoft.com/office/drawing/2014/chart" uri="{C3380CC4-5D6E-409C-BE32-E72D297353CC}">
              <c16:uniqueId val="{00000000-4584-7142-800B-17B23B3F6A97}"/>
            </c:ext>
          </c:extLst>
        </c:ser>
        <c:ser>
          <c:idx val="1"/>
          <c:order val="1"/>
          <c:tx>
            <c:v>State of Florida</c:v>
          </c:tx>
          <c:spPr>
            <a:solidFill>
              <a:schemeClr val="accent2"/>
            </a:solidFill>
            <a:ln>
              <a:noFill/>
            </a:ln>
            <a:effectLst/>
          </c:spPr>
          <c:invertIfNegative val="0"/>
          <c:cat>
            <c:numRef>
              <c:f>Safety!$A$8:$A$10</c:f>
              <c:numCache>
                <c:formatCode>General</c:formatCode>
                <c:ptCount val="3"/>
                <c:pt idx="0">
                  <c:v>2016</c:v>
                </c:pt>
                <c:pt idx="1">
                  <c:v>2017</c:v>
                </c:pt>
                <c:pt idx="2">
                  <c:v>2018</c:v>
                </c:pt>
              </c:numCache>
            </c:numRef>
          </c:cat>
          <c:val>
            <c:numRef>
              <c:f>Safety!$I$8:$I$10</c:f>
              <c:numCache>
                <c:formatCode>#,##0.00</c:formatCode>
                <c:ptCount val="3"/>
                <c:pt idx="0">
                  <c:v>3168.5</c:v>
                </c:pt>
                <c:pt idx="1">
                  <c:v>2979.1</c:v>
                </c:pt>
                <c:pt idx="2">
                  <c:v>2706.2</c:v>
                </c:pt>
              </c:numCache>
            </c:numRef>
          </c:val>
          <c:extLst>
            <c:ext xmlns:c16="http://schemas.microsoft.com/office/drawing/2014/chart" uri="{C3380CC4-5D6E-409C-BE32-E72D297353CC}">
              <c16:uniqueId val="{00000001-4584-7142-800B-17B23B3F6A97}"/>
            </c:ext>
          </c:extLst>
        </c:ser>
        <c:dLbls>
          <c:showLegendKey val="0"/>
          <c:showVal val="0"/>
          <c:showCatName val="0"/>
          <c:showSerName val="0"/>
          <c:showPercent val="0"/>
          <c:showBubbleSize val="0"/>
        </c:dLbls>
        <c:gapWidth val="219"/>
        <c:overlap val="-27"/>
        <c:axId val="1898386688"/>
        <c:axId val="1898043344"/>
      </c:barChart>
      <c:catAx>
        <c:axId val="18983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8043344"/>
        <c:crosses val="autoZero"/>
        <c:auto val="1"/>
        <c:lblAlgn val="ctr"/>
        <c:lblOffset val="100"/>
        <c:noMultiLvlLbl val="0"/>
      </c:catAx>
      <c:valAx>
        <c:axId val="1898043344"/>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Crime Rate per 100,000</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838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Mothers Receiving Prenatal Care</a:t>
            </a:r>
          </a:p>
        </c:rich>
      </c:tx>
      <c:layout>
        <c:manualLayout>
          <c:xMode val="edge"/>
          <c:yMode val="edge"/>
          <c:x val="0.26355148197747585"/>
          <c:y val="1.666666666666666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Health!$D$31</c:f>
              <c:strCache>
                <c:ptCount val="1"/>
                <c:pt idx="0">
                  <c:v>AC_Rate </c:v>
                </c:pt>
              </c:strCache>
            </c:strRef>
          </c:tx>
          <c:spPr>
            <a:solidFill>
              <a:schemeClr val="accent1"/>
            </a:solidFill>
            <a:ln>
              <a:noFill/>
            </a:ln>
            <a:effectLst/>
          </c:spPr>
          <c:invertIfNegative val="0"/>
          <c:cat>
            <c:numRef>
              <c:f>Health!$A$37:$A$39</c:f>
              <c:numCache>
                <c:formatCode>General</c:formatCode>
                <c:ptCount val="3"/>
                <c:pt idx="0">
                  <c:v>2016</c:v>
                </c:pt>
                <c:pt idx="1">
                  <c:v>2017</c:v>
                </c:pt>
                <c:pt idx="2">
                  <c:v>2018</c:v>
                </c:pt>
              </c:numCache>
            </c:numRef>
          </c:cat>
          <c:val>
            <c:numRef>
              <c:f>Health!$D$32:$D$34</c:f>
              <c:numCache>
                <c:formatCode>0.0%</c:formatCode>
                <c:ptCount val="3"/>
                <c:pt idx="0">
                  <c:v>0.77700000000000002</c:v>
                </c:pt>
                <c:pt idx="1">
                  <c:v>0.755</c:v>
                </c:pt>
                <c:pt idx="2">
                  <c:v>0.75800000000000001</c:v>
                </c:pt>
              </c:numCache>
            </c:numRef>
          </c:val>
          <c:extLst>
            <c:ext xmlns:c16="http://schemas.microsoft.com/office/drawing/2014/chart" uri="{C3380CC4-5D6E-409C-BE32-E72D297353CC}">
              <c16:uniqueId val="{00000000-C34C-4741-AC9B-E8D4AD2C4DA1}"/>
            </c:ext>
          </c:extLst>
        </c:ser>
        <c:ser>
          <c:idx val="1"/>
          <c:order val="1"/>
          <c:tx>
            <c:strRef>
              <c:f>Health!$I$31</c:f>
              <c:strCache>
                <c:ptCount val="1"/>
                <c:pt idx="0">
                  <c:v>FL_Rate</c:v>
                </c:pt>
              </c:strCache>
            </c:strRef>
          </c:tx>
          <c:spPr>
            <a:solidFill>
              <a:schemeClr val="accent2"/>
            </a:solidFill>
            <a:ln>
              <a:noFill/>
            </a:ln>
            <a:effectLst/>
          </c:spPr>
          <c:invertIfNegative val="0"/>
          <c:cat>
            <c:numRef>
              <c:f>Health!$A$37:$A$39</c:f>
              <c:numCache>
                <c:formatCode>General</c:formatCode>
                <c:ptCount val="3"/>
                <c:pt idx="0">
                  <c:v>2016</c:v>
                </c:pt>
                <c:pt idx="1">
                  <c:v>2017</c:v>
                </c:pt>
                <c:pt idx="2">
                  <c:v>2018</c:v>
                </c:pt>
              </c:numCache>
            </c:numRef>
          </c:cat>
          <c:val>
            <c:numRef>
              <c:f>Health!$I$32:$I$34</c:f>
              <c:numCache>
                <c:formatCode>General</c:formatCode>
                <c:ptCount val="3"/>
                <c:pt idx="0">
                  <c:v>0.70099999999999996</c:v>
                </c:pt>
                <c:pt idx="1">
                  <c:v>0.70799999999999996</c:v>
                </c:pt>
                <c:pt idx="2">
                  <c:v>0.70599999999999996</c:v>
                </c:pt>
              </c:numCache>
            </c:numRef>
          </c:val>
          <c:extLst>
            <c:ext xmlns:c16="http://schemas.microsoft.com/office/drawing/2014/chart" uri="{C3380CC4-5D6E-409C-BE32-E72D297353CC}">
              <c16:uniqueId val="{00000001-C34C-4741-AC9B-E8D4AD2C4DA1}"/>
            </c:ext>
          </c:extLst>
        </c:ser>
        <c:dLbls>
          <c:showLegendKey val="0"/>
          <c:showVal val="0"/>
          <c:showCatName val="0"/>
          <c:showSerName val="0"/>
          <c:showPercent val="0"/>
          <c:showBubbleSize val="0"/>
        </c:dLbls>
        <c:gapWidth val="219"/>
        <c:overlap val="-27"/>
        <c:axId val="1837662032"/>
        <c:axId val="1837663712"/>
      </c:barChart>
      <c:catAx>
        <c:axId val="183766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37663712"/>
        <c:crosses val="autoZero"/>
        <c:auto val="1"/>
        <c:lblAlgn val="ctr"/>
        <c:lblOffset val="100"/>
        <c:noMultiLvlLbl val="0"/>
      </c:catAx>
      <c:valAx>
        <c:axId val="18376637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Receiving Prenatal Care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662032"/>
        <c:crosses val="autoZero"/>
        <c:crossBetween val="between"/>
      </c:valAx>
      <c:spPr>
        <a:noFill/>
        <a:ln>
          <a:noFill/>
        </a:ln>
        <a:effectLst/>
      </c:spPr>
    </c:plotArea>
    <c:legend>
      <c:legendPos val="b"/>
      <c:layout>
        <c:manualLayout>
          <c:xMode val="edge"/>
          <c:yMode val="edge"/>
          <c:x val="0.4033896100229114"/>
          <c:y val="0.93672995042286378"/>
          <c:w val="0.28030803268901866"/>
          <c:h val="5.58626421697287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Violent Crime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Alachua County</c:v>
          </c:tx>
          <c:spPr>
            <a:solidFill>
              <a:schemeClr val="accent1"/>
            </a:solidFill>
            <a:ln>
              <a:noFill/>
            </a:ln>
            <a:effectLst/>
          </c:spPr>
          <c:invertIfNegative val="0"/>
          <c:cat>
            <c:numRef>
              <c:f>Safety!$A$13:$A$15</c:f>
              <c:numCache>
                <c:formatCode>General</c:formatCode>
                <c:ptCount val="3"/>
                <c:pt idx="0">
                  <c:v>2016</c:v>
                </c:pt>
                <c:pt idx="1">
                  <c:v>2017</c:v>
                </c:pt>
                <c:pt idx="2">
                  <c:v>2018</c:v>
                </c:pt>
              </c:numCache>
            </c:numRef>
          </c:cat>
          <c:val>
            <c:numRef>
              <c:f>Safety!$D$13:$D$15</c:f>
              <c:numCache>
                <c:formatCode>#,##0.00</c:formatCode>
                <c:ptCount val="3"/>
                <c:pt idx="0">
                  <c:v>686.6</c:v>
                </c:pt>
                <c:pt idx="1">
                  <c:v>634.29999999999995</c:v>
                </c:pt>
                <c:pt idx="2">
                  <c:v>565.9</c:v>
                </c:pt>
              </c:numCache>
            </c:numRef>
          </c:val>
          <c:extLst>
            <c:ext xmlns:c16="http://schemas.microsoft.com/office/drawing/2014/chart" uri="{C3380CC4-5D6E-409C-BE32-E72D297353CC}">
              <c16:uniqueId val="{00000000-413E-A644-9C32-79A16E7F31C2}"/>
            </c:ext>
          </c:extLst>
        </c:ser>
        <c:ser>
          <c:idx val="1"/>
          <c:order val="1"/>
          <c:tx>
            <c:v>State of Florida</c:v>
          </c:tx>
          <c:spPr>
            <a:solidFill>
              <a:schemeClr val="accent2"/>
            </a:solidFill>
            <a:ln>
              <a:noFill/>
            </a:ln>
            <a:effectLst/>
          </c:spPr>
          <c:invertIfNegative val="0"/>
          <c:cat>
            <c:numRef>
              <c:f>Safety!$A$13:$A$15</c:f>
              <c:numCache>
                <c:formatCode>General</c:formatCode>
                <c:ptCount val="3"/>
                <c:pt idx="0">
                  <c:v>2016</c:v>
                </c:pt>
                <c:pt idx="1">
                  <c:v>2017</c:v>
                </c:pt>
                <c:pt idx="2">
                  <c:v>2018</c:v>
                </c:pt>
              </c:numCache>
            </c:numRef>
          </c:cat>
          <c:val>
            <c:numRef>
              <c:f>Safety!$I$13:$I$15</c:f>
              <c:numCache>
                <c:formatCode>General</c:formatCode>
                <c:ptCount val="3"/>
                <c:pt idx="0" formatCode="#,##0.00">
                  <c:v>390.8</c:v>
                </c:pt>
                <c:pt idx="1">
                  <c:v>416.2</c:v>
                </c:pt>
                <c:pt idx="2">
                  <c:v>437.5</c:v>
                </c:pt>
              </c:numCache>
            </c:numRef>
          </c:val>
          <c:extLst>
            <c:ext xmlns:c16="http://schemas.microsoft.com/office/drawing/2014/chart" uri="{C3380CC4-5D6E-409C-BE32-E72D297353CC}">
              <c16:uniqueId val="{00000001-413E-A644-9C32-79A16E7F31C2}"/>
            </c:ext>
          </c:extLst>
        </c:ser>
        <c:dLbls>
          <c:showLegendKey val="0"/>
          <c:showVal val="0"/>
          <c:showCatName val="0"/>
          <c:showSerName val="0"/>
          <c:showPercent val="0"/>
          <c:showBubbleSize val="0"/>
        </c:dLbls>
        <c:gapWidth val="219"/>
        <c:overlap val="-27"/>
        <c:axId val="1188242976"/>
        <c:axId val="1188500128"/>
      </c:barChart>
      <c:catAx>
        <c:axId val="118824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8500128"/>
        <c:crosses val="autoZero"/>
        <c:auto val="1"/>
        <c:lblAlgn val="ctr"/>
        <c:lblOffset val="100"/>
        <c:noMultiLvlLbl val="0"/>
      </c:catAx>
      <c:valAx>
        <c:axId val="1188500128"/>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Crime Rate per 100,000</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24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Healthy Birthweight:</a:t>
            </a:r>
            <a:r>
              <a:rPr lang="en-US" sz="2400" baseline="0" dirty="0"/>
              <a:t> Live Births &gt; 2500 Grams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Health!$D$42</c:f>
              <c:strCache>
                <c:ptCount val="1"/>
                <c:pt idx="0">
                  <c:v>AC_Percent</c:v>
                </c:pt>
              </c:strCache>
            </c:strRef>
          </c:tx>
          <c:spPr>
            <a:solidFill>
              <a:schemeClr val="accent1"/>
            </a:solidFill>
            <a:ln>
              <a:noFill/>
            </a:ln>
            <a:effectLst/>
          </c:spPr>
          <c:invertIfNegative val="0"/>
          <c:cat>
            <c:numRef>
              <c:f>Health!$A$43:$A$45</c:f>
              <c:numCache>
                <c:formatCode>General</c:formatCode>
                <c:ptCount val="3"/>
                <c:pt idx="0">
                  <c:v>2016</c:v>
                </c:pt>
                <c:pt idx="1">
                  <c:v>2017</c:v>
                </c:pt>
                <c:pt idx="2">
                  <c:v>2018</c:v>
                </c:pt>
              </c:numCache>
            </c:numRef>
          </c:cat>
          <c:val>
            <c:numRef>
              <c:f>Health!$D$43:$D$45</c:f>
              <c:numCache>
                <c:formatCode>0.00%</c:formatCode>
                <c:ptCount val="3"/>
                <c:pt idx="0">
                  <c:v>0.89</c:v>
                </c:pt>
                <c:pt idx="1">
                  <c:v>0.89100000000000001</c:v>
                </c:pt>
                <c:pt idx="2">
                  <c:v>0.88300000000000001</c:v>
                </c:pt>
              </c:numCache>
            </c:numRef>
          </c:val>
          <c:extLst>
            <c:ext xmlns:c16="http://schemas.microsoft.com/office/drawing/2014/chart" uri="{C3380CC4-5D6E-409C-BE32-E72D297353CC}">
              <c16:uniqueId val="{00000000-8AD0-FA44-B02B-B0D127229BC2}"/>
            </c:ext>
          </c:extLst>
        </c:ser>
        <c:ser>
          <c:idx val="1"/>
          <c:order val="1"/>
          <c:tx>
            <c:strRef>
              <c:f>Health!$I$42</c:f>
              <c:strCache>
                <c:ptCount val="1"/>
                <c:pt idx="0">
                  <c:v>FL_Percent</c:v>
                </c:pt>
              </c:strCache>
            </c:strRef>
          </c:tx>
          <c:spPr>
            <a:solidFill>
              <a:schemeClr val="accent2"/>
            </a:solidFill>
            <a:ln>
              <a:noFill/>
            </a:ln>
            <a:effectLst/>
          </c:spPr>
          <c:invertIfNegative val="0"/>
          <c:cat>
            <c:numRef>
              <c:f>Health!$A$43:$A$45</c:f>
              <c:numCache>
                <c:formatCode>General</c:formatCode>
                <c:ptCount val="3"/>
                <c:pt idx="0">
                  <c:v>2016</c:v>
                </c:pt>
                <c:pt idx="1">
                  <c:v>2017</c:v>
                </c:pt>
                <c:pt idx="2">
                  <c:v>2018</c:v>
                </c:pt>
              </c:numCache>
            </c:numRef>
          </c:cat>
          <c:val>
            <c:numRef>
              <c:f>Health!$I$43:$I$45</c:f>
              <c:numCache>
                <c:formatCode>0.00%</c:formatCode>
                <c:ptCount val="3"/>
                <c:pt idx="0">
                  <c:v>0.91300000000000003</c:v>
                </c:pt>
                <c:pt idx="1">
                  <c:v>0.91200000000000003</c:v>
                </c:pt>
                <c:pt idx="2">
                  <c:v>0.91300000000000003</c:v>
                </c:pt>
              </c:numCache>
            </c:numRef>
          </c:val>
          <c:extLst>
            <c:ext xmlns:c16="http://schemas.microsoft.com/office/drawing/2014/chart" uri="{C3380CC4-5D6E-409C-BE32-E72D297353CC}">
              <c16:uniqueId val="{00000001-8AD0-FA44-B02B-B0D127229BC2}"/>
            </c:ext>
          </c:extLst>
        </c:ser>
        <c:dLbls>
          <c:showLegendKey val="0"/>
          <c:showVal val="0"/>
          <c:showCatName val="0"/>
          <c:showSerName val="0"/>
          <c:showPercent val="0"/>
          <c:showBubbleSize val="0"/>
        </c:dLbls>
        <c:gapWidth val="219"/>
        <c:overlap val="-27"/>
        <c:axId val="1839009104"/>
        <c:axId val="1839038224"/>
      </c:barChart>
      <c:catAx>
        <c:axId val="18390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39038224"/>
        <c:crosses val="autoZero"/>
        <c:auto val="1"/>
        <c:lblAlgn val="ctr"/>
        <c:lblOffset val="100"/>
        <c:noMultiLvlLbl val="0"/>
      </c:catAx>
      <c:valAx>
        <c:axId val="18390382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Healthy Birthweight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00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Healthy Birthweight, </a:t>
            </a:r>
            <a:r>
              <a:rPr lang="en-US" sz="2400" baseline="0" dirty="0"/>
              <a:t>B</a:t>
            </a:r>
            <a:r>
              <a:rPr lang="en-US" sz="2400" dirty="0"/>
              <a:t>y Race: </a:t>
            </a:r>
          </a:p>
          <a:p>
            <a:pPr>
              <a:defRPr sz="2400"/>
            </a:pPr>
            <a:r>
              <a:rPr lang="en-US" sz="2400" dirty="0"/>
              <a:t>Live Births &gt;2500</a:t>
            </a:r>
            <a:r>
              <a:rPr lang="en-US" sz="2400" baseline="0" dirty="0"/>
              <a:t> Grams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Health!$D$46</c:f>
              <c:strCache>
                <c:ptCount val="1"/>
                <c:pt idx="0">
                  <c:v>AC_White_Percent</c:v>
                </c:pt>
              </c:strCache>
            </c:strRef>
          </c:tx>
          <c:spPr>
            <a:solidFill>
              <a:schemeClr val="accent1"/>
            </a:solidFill>
            <a:ln>
              <a:noFill/>
            </a:ln>
            <a:effectLst/>
          </c:spPr>
          <c:invertIfNegative val="0"/>
          <c:cat>
            <c:numRef>
              <c:f>Health!$A$47:$A$49</c:f>
              <c:numCache>
                <c:formatCode>General</c:formatCode>
                <c:ptCount val="3"/>
                <c:pt idx="0">
                  <c:v>2016</c:v>
                </c:pt>
                <c:pt idx="1">
                  <c:v>2017</c:v>
                </c:pt>
                <c:pt idx="2">
                  <c:v>2018</c:v>
                </c:pt>
              </c:numCache>
            </c:numRef>
          </c:cat>
          <c:val>
            <c:numRef>
              <c:f>Health!$D$47:$D$49</c:f>
              <c:numCache>
                <c:formatCode>0.00%</c:formatCode>
                <c:ptCount val="3"/>
                <c:pt idx="0" formatCode="0%">
                  <c:v>0.93</c:v>
                </c:pt>
                <c:pt idx="1">
                  <c:v>0.91800000000000004</c:v>
                </c:pt>
                <c:pt idx="2">
                  <c:v>0.92600000000000005</c:v>
                </c:pt>
              </c:numCache>
            </c:numRef>
          </c:val>
          <c:extLst>
            <c:ext xmlns:c16="http://schemas.microsoft.com/office/drawing/2014/chart" uri="{C3380CC4-5D6E-409C-BE32-E72D297353CC}">
              <c16:uniqueId val="{00000000-533A-2544-9E1B-A8ACC59B7B5E}"/>
            </c:ext>
          </c:extLst>
        </c:ser>
        <c:ser>
          <c:idx val="1"/>
          <c:order val="1"/>
          <c:tx>
            <c:strRef>
              <c:f>Health!$I$46</c:f>
              <c:strCache>
                <c:ptCount val="1"/>
                <c:pt idx="0">
                  <c:v>AC_Black &amp; Other_Perent</c:v>
                </c:pt>
              </c:strCache>
            </c:strRef>
          </c:tx>
          <c:spPr>
            <a:solidFill>
              <a:schemeClr val="accent2"/>
            </a:solidFill>
            <a:ln>
              <a:noFill/>
            </a:ln>
            <a:effectLst/>
          </c:spPr>
          <c:invertIfNegative val="0"/>
          <c:cat>
            <c:numRef>
              <c:f>Health!$A$47:$A$49</c:f>
              <c:numCache>
                <c:formatCode>General</c:formatCode>
                <c:ptCount val="3"/>
                <c:pt idx="0">
                  <c:v>2016</c:v>
                </c:pt>
                <c:pt idx="1">
                  <c:v>2017</c:v>
                </c:pt>
                <c:pt idx="2">
                  <c:v>2018</c:v>
                </c:pt>
              </c:numCache>
            </c:numRef>
          </c:cat>
          <c:val>
            <c:numRef>
              <c:f>Health!$I$47:$I$49</c:f>
              <c:numCache>
                <c:formatCode>0.00%</c:formatCode>
                <c:ptCount val="3"/>
                <c:pt idx="0">
                  <c:v>0.85199999999999998</c:v>
                </c:pt>
                <c:pt idx="1">
                  <c:v>0.85399999999999998</c:v>
                </c:pt>
                <c:pt idx="2">
                  <c:v>0.82499999999999996</c:v>
                </c:pt>
              </c:numCache>
            </c:numRef>
          </c:val>
          <c:extLst>
            <c:ext xmlns:c16="http://schemas.microsoft.com/office/drawing/2014/chart" uri="{C3380CC4-5D6E-409C-BE32-E72D297353CC}">
              <c16:uniqueId val="{00000001-533A-2544-9E1B-A8ACC59B7B5E}"/>
            </c:ext>
          </c:extLst>
        </c:ser>
        <c:dLbls>
          <c:showLegendKey val="0"/>
          <c:showVal val="0"/>
          <c:showCatName val="0"/>
          <c:showSerName val="0"/>
          <c:showPercent val="0"/>
          <c:showBubbleSize val="0"/>
        </c:dLbls>
        <c:gapWidth val="219"/>
        <c:overlap val="-27"/>
        <c:axId val="1189010608"/>
        <c:axId val="1188684032"/>
      </c:barChart>
      <c:catAx>
        <c:axId val="118901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88684032"/>
        <c:crosses val="autoZero"/>
        <c:auto val="1"/>
        <c:lblAlgn val="ctr"/>
        <c:lblOffset val="100"/>
        <c:noMultiLvlLbl val="0"/>
      </c:catAx>
      <c:valAx>
        <c:axId val="118868403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Healthy Birthweight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1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Fetal Deaths per 1,000 Deliveries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Health!$D$28</c:f>
              <c:strCache>
                <c:ptCount val="1"/>
                <c:pt idx="0">
                  <c:v>AC_Rate </c:v>
                </c:pt>
              </c:strCache>
            </c:strRef>
          </c:tx>
          <c:spPr>
            <a:solidFill>
              <a:schemeClr val="accent1"/>
            </a:solidFill>
            <a:ln>
              <a:noFill/>
            </a:ln>
            <a:effectLst/>
          </c:spPr>
          <c:invertIfNegative val="0"/>
          <c:cat>
            <c:numRef>
              <c:f>Health!$A$29:$A$31</c:f>
              <c:numCache>
                <c:formatCode>General</c:formatCode>
                <c:ptCount val="3"/>
                <c:pt idx="0">
                  <c:v>2016</c:v>
                </c:pt>
                <c:pt idx="1">
                  <c:v>2017</c:v>
                </c:pt>
                <c:pt idx="2">
                  <c:v>2018</c:v>
                </c:pt>
              </c:numCache>
            </c:numRef>
          </c:cat>
          <c:val>
            <c:numRef>
              <c:f>Health!$D$29:$D$31</c:f>
              <c:numCache>
                <c:formatCode>General</c:formatCode>
                <c:ptCount val="3"/>
                <c:pt idx="0">
                  <c:v>6.9</c:v>
                </c:pt>
                <c:pt idx="1">
                  <c:v>6.3</c:v>
                </c:pt>
                <c:pt idx="2">
                  <c:v>5.0999999999999996</c:v>
                </c:pt>
              </c:numCache>
            </c:numRef>
          </c:val>
          <c:extLst>
            <c:ext xmlns:c16="http://schemas.microsoft.com/office/drawing/2014/chart" uri="{C3380CC4-5D6E-409C-BE32-E72D297353CC}">
              <c16:uniqueId val="{00000000-879F-A248-A35F-36CD18E5479E}"/>
            </c:ext>
          </c:extLst>
        </c:ser>
        <c:ser>
          <c:idx val="1"/>
          <c:order val="1"/>
          <c:tx>
            <c:strRef>
              <c:f>Health!$I$28</c:f>
              <c:strCache>
                <c:ptCount val="1"/>
                <c:pt idx="0">
                  <c:v>FL_Rate</c:v>
                </c:pt>
              </c:strCache>
            </c:strRef>
          </c:tx>
          <c:spPr>
            <a:solidFill>
              <a:schemeClr val="accent2"/>
            </a:solidFill>
            <a:ln>
              <a:noFill/>
            </a:ln>
            <a:effectLst/>
          </c:spPr>
          <c:invertIfNegative val="0"/>
          <c:cat>
            <c:numRef>
              <c:f>Health!$A$29:$A$31</c:f>
              <c:numCache>
                <c:formatCode>General</c:formatCode>
                <c:ptCount val="3"/>
                <c:pt idx="0">
                  <c:v>2016</c:v>
                </c:pt>
                <c:pt idx="1">
                  <c:v>2017</c:v>
                </c:pt>
                <c:pt idx="2">
                  <c:v>2018</c:v>
                </c:pt>
              </c:numCache>
            </c:numRef>
          </c:cat>
          <c:val>
            <c:numRef>
              <c:f>Health!$I$29:$I$31</c:f>
              <c:numCache>
                <c:formatCode>General</c:formatCode>
                <c:ptCount val="3"/>
                <c:pt idx="0">
                  <c:v>6.8</c:v>
                </c:pt>
                <c:pt idx="1">
                  <c:v>6.9</c:v>
                </c:pt>
                <c:pt idx="2">
                  <c:v>6.7</c:v>
                </c:pt>
              </c:numCache>
            </c:numRef>
          </c:val>
          <c:extLst>
            <c:ext xmlns:c16="http://schemas.microsoft.com/office/drawing/2014/chart" uri="{C3380CC4-5D6E-409C-BE32-E72D297353CC}">
              <c16:uniqueId val="{00000001-879F-A248-A35F-36CD18E5479E}"/>
            </c:ext>
          </c:extLst>
        </c:ser>
        <c:dLbls>
          <c:showLegendKey val="0"/>
          <c:showVal val="0"/>
          <c:showCatName val="0"/>
          <c:showSerName val="0"/>
          <c:showPercent val="0"/>
          <c:showBubbleSize val="0"/>
        </c:dLbls>
        <c:gapWidth val="219"/>
        <c:overlap val="-27"/>
        <c:axId val="1903105360"/>
        <c:axId val="1903862624"/>
      </c:barChart>
      <c:catAx>
        <c:axId val="190310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03862624"/>
        <c:crosses val="autoZero"/>
        <c:auto val="1"/>
        <c:lblAlgn val="ctr"/>
        <c:lblOffset val="100"/>
        <c:noMultiLvlLbl val="0"/>
      </c:catAx>
      <c:valAx>
        <c:axId val="19038626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Deaths per 1,000 Deliveries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0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SUIDS Deaths per 1,000 Live Births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Health!$D$33</c:f>
              <c:strCache>
                <c:ptCount val="1"/>
                <c:pt idx="0">
                  <c:v>AC_Rate </c:v>
                </c:pt>
              </c:strCache>
            </c:strRef>
          </c:tx>
          <c:spPr>
            <a:solidFill>
              <a:schemeClr val="accent1"/>
            </a:solidFill>
            <a:ln>
              <a:noFill/>
            </a:ln>
            <a:effectLst/>
          </c:spPr>
          <c:invertIfNegative val="0"/>
          <c:cat>
            <c:numRef>
              <c:f>Health!$A$34:$A$36</c:f>
              <c:numCache>
                <c:formatCode>General</c:formatCode>
                <c:ptCount val="3"/>
                <c:pt idx="0">
                  <c:v>2016</c:v>
                </c:pt>
                <c:pt idx="1">
                  <c:v>2017</c:v>
                </c:pt>
                <c:pt idx="2">
                  <c:v>2018</c:v>
                </c:pt>
              </c:numCache>
            </c:numRef>
          </c:cat>
          <c:val>
            <c:numRef>
              <c:f>Health!$D$34:$D$36</c:f>
              <c:numCache>
                <c:formatCode>General</c:formatCode>
                <c:ptCount val="3"/>
                <c:pt idx="0">
                  <c:v>2.1</c:v>
                </c:pt>
                <c:pt idx="1">
                  <c:v>2.1</c:v>
                </c:pt>
                <c:pt idx="2">
                  <c:v>1.5</c:v>
                </c:pt>
              </c:numCache>
            </c:numRef>
          </c:val>
          <c:extLst>
            <c:ext xmlns:c16="http://schemas.microsoft.com/office/drawing/2014/chart" uri="{C3380CC4-5D6E-409C-BE32-E72D297353CC}">
              <c16:uniqueId val="{00000000-5ADD-5E4E-88BF-A704BB805A38}"/>
            </c:ext>
          </c:extLst>
        </c:ser>
        <c:ser>
          <c:idx val="1"/>
          <c:order val="1"/>
          <c:tx>
            <c:strRef>
              <c:f>Health!$I$33</c:f>
              <c:strCache>
                <c:ptCount val="1"/>
                <c:pt idx="0">
                  <c:v>FL_Rate</c:v>
                </c:pt>
              </c:strCache>
            </c:strRef>
          </c:tx>
          <c:spPr>
            <a:solidFill>
              <a:schemeClr val="accent2"/>
            </a:solidFill>
            <a:ln>
              <a:noFill/>
            </a:ln>
            <a:effectLst/>
          </c:spPr>
          <c:invertIfNegative val="0"/>
          <c:cat>
            <c:numRef>
              <c:f>Health!$A$34:$A$36</c:f>
              <c:numCache>
                <c:formatCode>General</c:formatCode>
                <c:ptCount val="3"/>
                <c:pt idx="0">
                  <c:v>2016</c:v>
                </c:pt>
                <c:pt idx="1">
                  <c:v>2017</c:v>
                </c:pt>
                <c:pt idx="2">
                  <c:v>2018</c:v>
                </c:pt>
              </c:numCache>
            </c:numRef>
          </c:cat>
          <c:val>
            <c:numRef>
              <c:f>Health!$I$34:$I$36</c:f>
              <c:numCache>
                <c:formatCode>General</c:formatCode>
                <c:ptCount val="3"/>
                <c:pt idx="0">
                  <c:v>0.9</c:v>
                </c:pt>
                <c:pt idx="1">
                  <c:v>1.1000000000000001</c:v>
                </c:pt>
                <c:pt idx="2">
                  <c:v>0.9</c:v>
                </c:pt>
              </c:numCache>
            </c:numRef>
          </c:val>
          <c:extLst>
            <c:ext xmlns:c16="http://schemas.microsoft.com/office/drawing/2014/chart" uri="{C3380CC4-5D6E-409C-BE32-E72D297353CC}">
              <c16:uniqueId val="{00000001-5ADD-5E4E-88BF-A704BB805A38}"/>
            </c:ext>
          </c:extLst>
        </c:ser>
        <c:dLbls>
          <c:showLegendKey val="0"/>
          <c:showVal val="0"/>
          <c:showCatName val="0"/>
          <c:showSerName val="0"/>
          <c:showPercent val="0"/>
          <c:showBubbleSize val="0"/>
        </c:dLbls>
        <c:gapWidth val="219"/>
        <c:overlap val="-27"/>
        <c:axId val="1840099072"/>
        <c:axId val="1840100752"/>
      </c:barChart>
      <c:catAx>
        <c:axId val="184009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40100752"/>
        <c:crosses val="autoZero"/>
        <c:auto val="1"/>
        <c:lblAlgn val="ctr"/>
        <c:lblOffset val="100"/>
        <c:noMultiLvlLbl val="0"/>
      </c:catAx>
      <c:valAx>
        <c:axId val="1840100752"/>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Deaths per 1,000 Births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09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SUIDS Deaths per 1,000 Live Births by Race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Health!$D$37</c:f>
              <c:strCache>
                <c:ptCount val="1"/>
                <c:pt idx="0">
                  <c:v>AC_Rate White</c:v>
                </c:pt>
              </c:strCache>
            </c:strRef>
          </c:tx>
          <c:spPr>
            <a:solidFill>
              <a:schemeClr val="accent1"/>
            </a:solidFill>
            <a:ln>
              <a:noFill/>
            </a:ln>
            <a:effectLst/>
          </c:spPr>
          <c:invertIfNegative val="0"/>
          <c:cat>
            <c:numRef>
              <c:f>Health!$A$38:$A$40</c:f>
              <c:numCache>
                <c:formatCode>General</c:formatCode>
                <c:ptCount val="3"/>
                <c:pt idx="0">
                  <c:v>2016</c:v>
                </c:pt>
                <c:pt idx="1">
                  <c:v>2017</c:v>
                </c:pt>
                <c:pt idx="2">
                  <c:v>2018</c:v>
                </c:pt>
              </c:numCache>
            </c:numRef>
          </c:cat>
          <c:val>
            <c:numRef>
              <c:f>Health!$D$38:$D$40</c:f>
              <c:numCache>
                <c:formatCode>General</c:formatCode>
                <c:ptCount val="3"/>
                <c:pt idx="0">
                  <c:v>0.6</c:v>
                </c:pt>
                <c:pt idx="1">
                  <c:v>0.6</c:v>
                </c:pt>
                <c:pt idx="2">
                  <c:v>0.6</c:v>
                </c:pt>
              </c:numCache>
            </c:numRef>
          </c:val>
          <c:extLst>
            <c:ext xmlns:c16="http://schemas.microsoft.com/office/drawing/2014/chart" uri="{C3380CC4-5D6E-409C-BE32-E72D297353CC}">
              <c16:uniqueId val="{00000000-EE8C-B74B-B4F3-F9EF4CCBDF97}"/>
            </c:ext>
          </c:extLst>
        </c:ser>
        <c:ser>
          <c:idx val="1"/>
          <c:order val="1"/>
          <c:tx>
            <c:strRef>
              <c:f>Health!$I$37</c:f>
              <c:strCache>
                <c:ptCount val="1"/>
                <c:pt idx="0">
                  <c:v>AC_Rate Black &amp; Other</c:v>
                </c:pt>
              </c:strCache>
            </c:strRef>
          </c:tx>
          <c:spPr>
            <a:solidFill>
              <a:schemeClr val="accent2"/>
            </a:solidFill>
            <a:ln>
              <a:noFill/>
            </a:ln>
            <a:effectLst/>
          </c:spPr>
          <c:invertIfNegative val="0"/>
          <c:cat>
            <c:numRef>
              <c:f>Health!$A$38:$A$40</c:f>
              <c:numCache>
                <c:formatCode>General</c:formatCode>
                <c:ptCount val="3"/>
                <c:pt idx="0">
                  <c:v>2016</c:v>
                </c:pt>
                <c:pt idx="1">
                  <c:v>2017</c:v>
                </c:pt>
                <c:pt idx="2">
                  <c:v>2018</c:v>
                </c:pt>
              </c:numCache>
            </c:numRef>
          </c:cat>
          <c:val>
            <c:numRef>
              <c:f>Health!$I$38:$I$40</c:f>
              <c:numCache>
                <c:formatCode>General</c:formatCode>
                <c:ptCount val="3"/>
                <c:pt idx="0">
                  <c:v>4.3</c:v>
                </c:pt>
                <c:pt idx="1">
                  <c:v>4.2</c:v>
                </c:pt>
                <c:pt idx="2">
                  <c:v>2.7</c:v>
                </c:pt>
              </c:numCache>
            </c:numRef>
          </c:val>
          <c:extLst>
            <c:ext xmlns:c16="http://schemas.microsoft.com/office/drawing/2014/chart" uri="{C3380CC4-5D6E-409C-BE32-E72D297353CC}">
              <c16:uniqueId val="{00000001-EE8C-B74B-B4F3-F9EF4CCBDF97}"/>
            </c:ext>
          </c:extLst>
        </c:ser>
        <c:dLbls>
          <c:showLegendKey val="0"/>
          <c:showVal val="0"/>
          <c:showCatName val="0"/>
          <c:showSerName val="0"/>
          <c:showPercent val="0"/>
          <c:showBubbleSize val="0"/>
        </c:dLbls>
        <c:gapWidth val="219"/>
        <c:overlap val="-27"/>
        <c:axId val="1890745632"/>
        <c:axId val="1929656912"/>
      </c:barChart>
      <c:catAx>
        <c:axId val="189074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9656912"/>
        <c:crosses val="autoZero"/>
        <c:auto val="1"/>
        <c:lblAlgn val="ctr"/>
        <c:lblOffset val="100"/>
        <c:noMultiLvlLbl val="0"/>
      </c:catAx>
      <c:valAx>
        <c:axId val="1929656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Deaths per 1,000 Births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74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2A9EF-A14C-7247-8BF3-DE196125B434}"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en-US"/>
        </a:p>
      </dgm:t>
    </dgm:pt>
    <dgm:pt modelId="{CBD7B020-0C42-F54A-AF7B-0A04E9175CEF}">
      <dgm:prSet phldrT="[Text]"/>
      <dgm:spPr/>
      <dgm:t>
        <a:bodyPr/>
        <a:lstStyle/>
        <a:p>
          <a:r>
            <a:rPr lang="en-US" dirty="0"/>
            <a:t>Level 5</a:t>
          </a:r>
        </a:p>
      </dgm:t>
    </dgm:pt>
    <dgm:pt modelId="{4EFD6091-25D8-FF49-80E6-8A632409B9D3}" type="parTrans" cxnId="{50E569B0-2F26-4C43-82CD-B280E5CA1EFF}">
      <dgm:prSet/>
      <dgm:spPr/>
      <dgm:t>
        <a:bodyPr/>
        <a:lstStyle/>
        <a:p>
          <a:endParaRPr lang="en-US"/>
        </a:p>
      </dgm:t>
    </dgm:pt>
    <dgm:pt modelId="{F9B8FBD7-E4E7-EF46-94A3-E6EC53543DA9}" type="sibTrans" cxnId="{50E569B0-2F26-4C43-82CD-B280E5CA1EFF}">
      <dgm:prSet/>
      <dgm:spPr/>
      <dgm:t>
        <a:bodyPr/>
        <a:lstStyle/>
        <a:p>
          <a:endParaRPr lang="en-US"/>
        </a:p>
      </dgm:t>
    </dgm:pt>
    <dgm:pt modelId="{530723A5-9735-A54F-A153-CAF69E63CD78}">
      <dgm:prSet phldrT="[Text]"/>
      <dgm:spPr/>
      <dgm:t>
        <a:bodyPr/>
        <a:lstStyle/>
        <a:p>
          <a:pPr>
            <a:buFont typeface="Arial" panose="020B0604020202020204" pitchFamily="34" charset="0"/>
            <a:buNone/>
          </a:pPr>
          <a:r>
            <a:rPr lang="en-US" dirty="0"/>
            <a:t>Highly likely to excel in the next grade/course</a:t>
          </a:r>
        </a:p>
      </dgm:t>
    </dgm:pt>
    <dgm:pt modelId="{935E37CD-B556-C54E-8933-E3CA2071A956}" type="parTrans" cxnId="{05C87F7F-5D8C-0448-85DB-E39A74BA4BE4}">
      <dgm:prSet/>
      <dgm:spPr/>
      <dgm:t>
        <a:bodyPr/>
        <a:lstStyle/>
        <a:p>
          <a:endParaRPr lang="en-US"/>
        </a:p>
      </dgm:t>
    </dgm:pt>
    <dgm:pt modelId="{E9ABC236-23FB-FB46-A90C-53FFC8C61D52}" type="sibTrans" cxnId="{05C87F7F-5D8C-0448-85DB-E39A74BA4BE4}">
      <dgm:prSet/>
      <dgm:spPr/>
      <dgm:t>
        <a:bodyPr/>
        <a:lstStyle/>
        <a:p>
          <a:endParaRPr lang="en-US"/>
        </a:p>
      </dgm:t>
    </dgm:pt>
    <dgm:pt modelId="{BFAA0D8A-ED01-F941-B8A5-3AEA679DAFA2}">
      <dgm:prSet phldrT="[Text]"/>
      <dgm:spPr/>
      <dgm:t>
        <a:bodyPr/>
        <a:lstStyle/>
        <a:p>
          <a:r>
            <a:rPr lang="en-US" dirty="0"/>
            <a:t>Level 4</a:t>
          </a:r>
        </a:p>
      </dgm:t>
    </dgm:pt>
    <dgm:pt modelId="{DABE0D2E-E6CA-484B-83FF-BCE394945A86}" type="parTrans" cxnId="{3C613803-AE94-B64A-B1B8-A91ACD671FF9}">
      <dgm:prSet/>
      <dgm:spPr/>
      <dgm:t>
        <a:bodyPr/>
        <a:lstStyle/>
        <a:p>
          <a:endParaRPr lang="en-US"/>
        </a:p>
      </dgm:t>
    </dgm:pt>
    <dgm:pt modelId="{6E9792F4-434E-E846-A18D-1E6C9707C613}" type="sibTrans" cxnId="{3C613803-AE94-B64A-B1B8-A91ACD671FF9}">
      <dgm:prSet/>
      <dgm:spPr/>
      <dgm:t>
        <a:bodyPr/>
        <a:lstStyle/>
        <a:p>
          <a:endParaRPr lang="en-US"/>
        </a:p>
      </dgm:t>
    </dgm:pt>
    <dgm:pt modelId="{A20E5BFC-8BD7-1D4E-9D97-DF8F9B981C2E}">
      <dgm:prSet phldrT="[Text]"/>
      <dgm:spPr/>
      <dgm:t>
        <a:bodyPr/>
        <a:lstStyle/>
        <a:p>
          <a:pPr>
            <a:buNone/>
          </a:pPr>
          <a:r>
            <a:rPr lang="en-US" dirty="0"/>
            <a:t>Likely to excel in the next grade/course</a:t>
          </a:r>
        </a:p>
      </dgm:t>
    </dgm:pt>
    <dgm:pt modelId="{DBD911A6-C945-794F-B8FC-C1F5CAFA2A40}" type="parTrans" cxnId="{D3A1CD67-5D2E-9340-95F3-01F0705093DB}">
      <dgm:prSet/>
      <dgm:spPr/>
      <dgm:t>
        <a:bodyPr/>
        <a:lstStyle/>
        <a:p>
          <a:endParaRPr lang="en-US"/>
        </a:p>
      </dgm:t>
    </dgm:pt>
    <dgm:pt modelId="{46423A67-58C3-4E42-B397-1A0078D1CD1E}" type="sibTrans" cxnId="{D3A1CD67-5D2E-9340-95F3-01F0705093DB}">
      <dgm:prSet/>
      <dgm:spPr/>
      <dgm:t>
        <a:bodyPr/>
        <a:lstStyle/>
        <a:p>
          <a:endParaRPr lang="en-US"/>
        </a:p>
      </dgm:t>
    </dgm:pt>
    <dgm:pt modelId="{857C6E68-9234-0F47-ABE7-9554423D2CED}">
      <dgm:prSet phldrT="[Text]"/>
      <dgm:spPr/>
      <dgm:t>
        <a:bodyPr/>
        <a:lstStyle/>
        <a:p>
          <a:r>
            <a:rPr lang="en-US" dirty="0"/>
            <a:t>Level 3</a:t>
          </a:r>
        </a:p>
      </dgm:t>
    </dgm:pt>
    <dgm:pt modelId="{B217DA8E-BD53-D944-B11A-5D4ADFCE1B72}" type="parTrans" cxnId="{1CB7B01B-0BF5-954B-92C7-591BC2FF473E}">
      <dgm:prSet/>
      <dgm:spPr/>
      <dgm:t>
        <a:bodyPr/>
        <a:lstStyle/>
        <a:p>
          <a:endParaRPr lang="en-US"/>
        </a:p>
      </dgm:t>
    </dgm:pt>
    <dgm:pt modelId="{C3B7F4ED-0381-B349-99F2-038E9A31953D}" type="sibTrans" cxnId="{1CB7B01B-0BF5-954B-92C7-591BC2FF473E}">
      <dgm:prSet/>
      <dgm:spPr/>
      <dgm:t>
        <a:bodyPr/>
        <a:lstStyle/>
        <a:p>
          <a:endParaRPr lang="en-US"/>
        </a:p>
      </dgm:t>
    </dgm:pt>
    <dgm:pt modelId="{89CC4CF6-0346-4244-84B4-E823F10A91EB}">
      <dgm:prSet phldrT="[Text]"/>
      <dgm:spPr/>
      <dgm:t>
        <a:bodyPr/>
        <a:lstStyle/>
        <a:p>
          <a:pPr>
            <a:buNone/>
          </a:pPr>
          <a:r>
            <a:rPr lang="en-US" dirty="0"/>
            <a:t>May need additional support for the next grade/course</a:t>
          </a:r>
        </a:p>
      </dgm:t>
    </dgm:pt>
    <dgm:pt modelId="{A288DE81-E488-8A4C-9DB9-2172A4B05C9B}" type="sibTrans" cxnId="{0BD69320-3FCB-E941-9622-25807E4F48B5}">
      <dgm:prSet/>
      <dgm:spPr/>
      <dgm:t>
        <a:bodyPr/>
        <a:lstStyle/>
        <a:p>
          <a:endParaRPr lang="en-US"/>
        </a:p>
      </dgm:t>
    </dgm:pt>
    <dgm:pt modelId="{C444FF98-0BDD-AF4D-8B84-94F1B5D2FA9D}" type="parTrans" cxnId="{0BD69320-3FCB-E941-9622-25807E4F48B5}">
      <dgm:prSet/>
      <dgm:spPr/>
      <dgm:t>
        <a:bodyPr/>
        <a:lstStyle/>
        <a:p>
          <a:endParaRPr lang="en-US"/>
        </a:p>
      </dgm:t>
    </dgm:pt>
    <dgm:pt modelId="{5E63862A-79AD-834D-B655-0D9F6D3EF591}">
      <dgm:prSet/>
      <dgm:spPr/>
      <dgm:t>
        <a:bodyPr/>
        <a:lstStyle/>
        <a:p>
          <a:r>
            <a:rPr lang="en-US" dirty="0"/>
            <a:t>Level 2</a:t>
          </a:r>
        </a:p>
      </dgm:t>
    </dgm:pt>
    <dgm:pt modelId="{C9C31170-22E5-CB4F-893F-85002232230B}" type="parTrans" cxnId="{7BE73726-B8B8-594D-A32D-FF9A5136817F}">
      <dgm:prSet/>
      <dgm:spPr/>
      <dgm:t>
        <a:bodyPr/>
        <a:lstStyle/>
        <a:p>
          <a:endParaRPr lang="en-US"/>
        </a:p>
      </dgm:t>
    </dgm:pt>
    <dgm:pt modelId="{50AD9834-C27E-3F45-A357-0F7762A0FCD0}" type="sibTrans" cxnId="{7BE73726-B8B8-594D-A32D-FF9A5136817F}">
      <dgm:prSet/>
      <dgm:spPr/>
      <dgm:t>
        <a:bodyPr/>
        <a:lstStyle/>
        <a:p>
          <a:endParaRPr lang="en-US"/>
        </a:p>
      </dgm:t>
    </dgm:pt>
    <dgm:pt modelId="{AC748FFE-E264-4E41-9CFE-9321CB93D5D9}">
      <dgm:prSet/>
      <dgm:spPr/>
      <dgm:t>
        <a:bodyPr/>
        <a:lstStyle/>
        <a:p>
          <a:r>
            <a:rPr lang="en-US" dirty="0"/>
            <a:t>Level 1</a:t>
          </a:r>
        </a:p>
      </dgm:t>
    </dgm:pt>
    <dgm:pt modelId="{313E4897-D390-744A-B84D-B4AD56DACBCB}" type="parTrans" cxnId="{D1E203D7-9090-B24C-84C2-3D54169EE0F7}">
      <dgm:prSet/>
      <dgm:spPr/>
      <dgm:t>
        <a:bodyPr/>
        <a:lstStyle/>
        <a:p>
          <a:endParaRPr lang="en-US"/>
        </a:p>
      </dgm:t>
    </dgm:pt>
    <dgm:pt modelId="{027B70FD-FC73-F04E-B459-FB8C3D8D24BB}" type="sibTrans" cxnId="{D1E203D7-9090-B24C-84C2-3D54169EE0F7}">
      <dgm:prSet/>
      <dgm:spPr/>
      <dgm:t>
        <a:bodyPr/>
        <a:lstStyle/>
        <a:p>
          <a:endParaRPr lang="en-US"/>
        </a:p>
      </dgm:t>
    </dgm:pt>
    <dgm:pt modelId="{9FB50B4D-0C1C-614D-950A-982456DD7348}">
      <dgm:prSet/>
      <dgm:spPr/>
      <dgm:t>
        <a:bodyPr/>
        <a:lstStyle/>
        <a:p>
          <a:pPr>
            <a:buNone/>
          </a:pPr>
          <a:r>
            <a:rPr lang="en-US" dirty="0"/>
            <a:t>Likely to need substantial support for the next grade/course</a:t>
          </a:r>
        </a:p>
      </dgm:t>
    </dgm:pt>
    <dgm:pt modelId="{7108BF64-E1B2-934E-98BD-67D7B37B68FD}" type="parTrans" cxnId="{4757A337-796C-3841-9BE6-432EB71E381B}">
      <dgm:prSet/>
      <dgm:spPr/>
      <dgm:t>
        <a:bodyPr/>
        <a:lstStyle/>
        <a:p>
          <a:endParaRPr lang="en-US"/>
        </a:p>
      </dgm:t>
    </dgm:pt>
    <dgm:pt modelId="{FCC44D86-B387-F64C-87AD-84FFFA6489D7}" type="sibTrans" cxnId="{4757A337-796C-3841-9BE6-432EB71E381B}">
      <dgm:prSet/>
      <dgm:spPr/>
      <dgm:t>
        <a:bodyPr/>
        <a:lstStyle/>
        <a:p>
          <a:endParaRPr lang="en-US"/>
        </a:p>
      </dgm:t>
    </dgm:pt>
    <dgm:pt modelId="{C4F090D6-A9B2-C345-83DA-9205E1D92A21}">
      <dgm:prSet/>
      <dgm:spPr/>
      <dgm:t>
        <a:bodyPr/>
        <a:lstStyle/>
        <a:p>
          <a:pPr>
            <a:buNone/>
          </a:pPr>
          <a:r>
            <a:rPr lang="en-US" dirty="0"/>
            <a:t>Highly likely to need substantial support for the next grade/course</a:t>
          </a:r>
        </a:p>
      </dgm:t>
    </dgm:pt>
    <dgm:pt modelId="{930AC28D-F132-CC4A-A8C6-AEFA84429953}" type="parTrans" cxnId="{34ED417B-37B0-AD44-8519-43338B09226D}">
      <dgm:prSet/>
      <dgm:spPr/>
      <dgm:t>
        <a:bodyPr/>
        <a:lstStyle/>
        <a:p>
          <a:endParaRPr lang="en-US"/>
        </a:p>
      </dgm:t>
    </dgm:pt>
    <dgm:pt modelId="{4DA00CCA-B633-4A49-B573-26902BEEBFBF}" type="sibTrans" cxnId="{34ED417B-37B0-AD44-8519-43338B09226D}">
      <dgm:prSet/>
      <dgm:spPr/>
      <dgm:t>
        <a:bodyPr/>
        <a:lstStyle/>
        <a:p>
          <a:endParaRPr lang="en-US"/>
        </a:p>
      </dgm:t>
    </dgm:pt>
    <dgm:pt modelId="{68D2AEF3-47A6-5749-AC25-8AC28E1C340C}" type="pres">
      <dgm:prSet presAssocID="{E142A9EF-A14C-7247-8BF3-DE196125B434}" presName="Name0" presStyleCnt="0">
        <dgm:presLayoutVars>
          <dgm:dir/>
          <dgm:animLvl val="lvl"/>
          <dgm:resizeHandles val="exact"/>
        </dgm:presLayoutVars>
      </dgm:prSet>
      <dgm:spPr/>
    </dgm:pt>
    <dgm:pt modelId="{47B9F4AE-F749-8C47-A509-68EDC8742492}" type="pres">
      <dgm:prSet presAssocID="{CBD7B020-0C42-F54A-AF7B-0A04E9175CEF}" presName="linNode" presStyleCnt="0"/>
      <dgm:spPr/>
    </dgm:pt>
    <dgm:pt modelId="{FE9B7A5A-D5C9-0E4B-8111-9541B0ABD009}" type="pres">
      <dgm:prSet presAssocID="{CBD7B020-0C42-F54A-AF7B-0A04E9175CEF}" presName="parentText" presStyleLbl="node1" presStyleIdx="0" presStyleCnt="5">
        <dgm:presLayoutVars>
          <dgm:chMax val="1"/>
          <dgm:bulletEnabled val="1"/>
        </dgm:presLayoutVars>
      </dgm:prSet>
      <dgm:spPr/>
    </dgm:pt>
    <dgm:pt modelId="{D11F493D-8839-FE42-A035-A68EB2B62286}" type="pres">
      <dgm:prSet presAssocID="{CBD7B020-0C42-F54A-AF7B-0A04E9175CEF}" presName="descendantText" presStyleLbl="alignAccFollowNode1" presStyleIdx="0" presStyleCnt="5">
        <dgm:presLayoutVars>
          <dgm:bulletEnabled val="1"/>
        </dgm:presLayoutVars>
      </dgm:prSet>
      <dgm:spPr/>
    </dgm:pt>
    <dgm:pt modelId="{A26E1213-D88F-0844-9E24-531F421F0C6A}" type="pres">
      <dgm:prSet presAssocID="{F9B8FBD7-E4E7-EF46-94A3-E6EC53543DA9}" presName="sp" presStyleCnt="0"/>
      <dgm:spPr/>
    </dgm:pt>
    <dgm:pt modelId="{3D362029-0251-F240-8381-B25960800A4D}" type="pres">
      <dgm:prSet presAssocID="{BFAA0D8A-ED01-F941-B8A5-3AEA679DAFA2}" presName="linNode" presStyleCnt="0"/>
      <dgm:spPr/>
    </dgm:pt>
    <dgm:pt modelId="{43D83681-1715-CF41-BF25-D9B8CFEFFDFC}" type="pres">
      <dgm:prSet presAssocID="{BFAA0D8A-ED01-F941-B8A5-3AEA679DAFA2}" presName="parentText" presStyleLbl="node1" presStyleIdx="1" presStyleCnt="5">
        <dgm:presLayoutVars>
          <dgm:chMax val="1"/>
          <dgm:bulletEnabled val="1"/>
        </dgm:presLayoutVars>
      </dgm:prSet>
      <dgm:spPr/>
    </dgm:pt>
    <dgm:pt modelId="{8ABF4151-66E5-1447-A1CB-997848D81545}" type="pres">
      <dgm:prSet presAssocID="{BFAA0D8A-ED01-F941-B8A5-3AEA679DAFA2}" presName="descendantText" presStyleLbl="alignAccFollowNode1" presStyleIdx="1" presStyleCnt="5">
        <dgm:presLayoutVars>
          <dgm:bulletEnabled val="1"/>
        </dgm:presLayoutVars>
      </dgm:prSet>
      <dgm:spPr/>
    </dgm:pt>
    <dgm:pt modelId="{2B1AA3AF-046D-3D49-AA57-257A4E0E91BB}" type="pres">
      <dgm:prSet presAssocID="{6E9792F4-434E-E846-A18D-1E6C9707C613}" presName="sp" presStyleCnt="0"/>
      <dgm:spPr/>
    </dgm:pt>
    <dgm:pt modelId="{46F7147F-979D-0544-B649-01787674642C}" type="pres">
      <dgm:prSet presAssocID="{857C6E68-9234-0F47-ABE7-9554423D2CED}" presName="linNode" presStyleCnt="0"/>
      <dgm:spPr/>
    </dgm:pt>
    <dgm:pt modelId="{8947C77F-937F-9E42-9B8B-B8FC46625817}" type="pres">
      <dgm:prSet presAssocID="{857C6E68-9234-0F47-ABE7-9554423D2CED}" presName="parentText" presStyleLbl="node1" presStyleIdx="2" presStyleCnt="5">
        <dgm:presLayoutVars>
          <dgm:chMax val="1"/>
          <dgm:bulletEnabled val="1"/>
        </dgm:presLayoutVars>
      </dgm:prSet>
      <dgm:spPr/>
    </dgm:pt>
    <dgm:pt modelId="{245B6F5F-CA36-5E42-BFE3-1719D9EF891A}" type="pres">
      <dgm:prSet presAssocID="{857C6E68-9234-0F47-ABE7-9554423D2CED}" presName="descendantText" presStyleLbl="alignAccFollowNode1" presStyleIdx="2" presStyleCnt="5">
        <dgm:presLayoutVars>
          <dgm:bulletEnabled val="1"/>
        </dgm:presLayoutVars>
      </dgm:prSet>
      <dgm:spPr/>
    </dgm:pt>
    <dgm:pt modelId="{4822F8CC-444F-2C4D-8715-5DC16B22567B}" type="pres">
      <dgm:prSet presAssocID="{C3B7F4ED-0381-B349-99F2-038E9A31953D}" presName="sp" presStyleCnt="0"/>
      <dgm:spPr/>
    </dgm:pt>
    <dgm:pt modelId="{D3FD1835-9BD1-4242-A61D-31F64DB05B1D}" type="pres">
      <dgm:prSet presAssocID="{5E63862A-79AD-834D-B655-0D9F6D3EF591}" presName="linNode" presStyleCnt="0"/>
      <dgm:spPr/>
    </dgm:pt>
    <dgm:pt modelId="{8C4CCFAD-05AD-F34E-B866-218F9D86BC2D}" type="pres">
      <dgm:prSet presAssocID="{5E63862A-79AD-834D-B655-0D9F6D3EF591}" presName="parentText" presStyleLbl="node1" presStyleIdx="3" presStyleCnt="5">
        <dgm:presLayoutVars>
          <dgm:chMax val="1"/>
          <dgm:bulletEnabled val="1"/>
        </dgm:presLayoutVars>
      </dgm:prSet>
      <dgm:spPr/>
    </dgm:pt>
    <dgm:pt modelId="{E80F434A-4AF9-3C40-87AB-38B041659CEC}" type="pres">
      <dgm:prSet presAssocID="{5E63862A-79AD-834D-B655-0D9F6D3EF591}" presName="descendantText" presStyleLbl="alignAccFollowNode1" presStyleIdx="3" presStyleCnt="5">
        <dgm:presLayoutVars>
          <dgm:bulletEnabled val="1"/>
        </dgm:presLayoutVars>
      </dgm:prSet>
      <dgm:spPr/>
    </dgm:pt>
    <dgm:pt modelId="{5DD4764A-BC58-3648-8B7B-6552EC3B93A4}" type="pres">
      <dgm:prSet presAssocID="{50AD9834-C27E-3F45-A357-0F7762A0FCD0}" presName="sp" presStyleCnt="0"/>
      <dgm:spPr/>
    </dgm:pt>
    <dgm:pt modelId="{E2E52C0C-6BA8-C94C-A8AA-12C8270B34AC}" type="pres">
      <dgm:prSet presAssocID="{AC748FFE-E264-4E41-9CFE-9321CB93D5D9}" presName="linNode" presStyleCnt="0"/>
      <dgm:spPr/>
    </dgm:pt>
    <dgm:pt modelId="{40304978-DCCC-2E4F-BECB-5B97636377CC}" type="pres">
      <dgm:prSet presAssocID="{AC748FFE-E264-4E41-9CFE-9321CB93D5D9}" presName="parentText" presStyleLbl="node1" presStyleIdx="4" presStyleCnt="5">
        <dgm:presLayoutVars>
          <dgm:chMax val="1"/>
          <dgm:bulletEnabled val="1"/>
        </dgm:presLayoutVars>
      </dgm:prSet>
      <dgm:spPr/>
    </dgm:pt>
    <dgm:pt modelId="{9F9781FC-4F3E-F742-A4B9-A40809DA0D2B}" type="pres">
      <dgm:prSet presAssocID="{AC748FFE-E264-4E41-9CFE-9321CB93D5D9}" presName="descendantText" presStyleLbl="alignAccFollowNode1" presStyleIdx="4" presStyleCnt="5">
        <dgm:presLayoutVars>
          <dgm:bulletEnabled val="1"/>
        </dgm:presLayoutVars>
      </dgm:prSet>
      <dgm:spPr/>
    </dgm:pt>
  </dgm:ptLst>
  <dgm:cxnLst>
    <dgm:cxn modelId="{3C613803-AE94-B64A-B1B8-A91ACD671FF9}" srcId="{E142A9EF-A14C-7247-8BF3-DE196125B434}" destId="{BFAA0D8A-ED01-F941-B8A5-3AEA679DAFA2}" srcOrd="1" destOrd="0" parTransId="{DABE0D2E-E6CA-484B-83FF-BCE394945A86}" sibTransId="{6E9792F4-434E-E846-A18D-1E6C9707C613}"/>
    <dgm:cxn modelId="{82B79D0E-548C-8E48-ADBC-EFA14E7A043B}" type="presOf" srcId="{CBD7B020-0C42-F54A-AF7B-0A04E9175CEF}" destId="{FE9B7A5A-D5C9-0E4B-8111-9541B0ABD009}" srcOrd="0" destOrd="0" presId="urn:microsoft.com/office/officeart/2005/8/layout/vList5"/>
    <dgm:cxn modelId="{D9B75310-41EC-824C-A338-02D9BDFF77D7}" type="presOf" srcId="{C4F090D6-A9B2-C345-83DA-9205E1D92A21}" destId="{9F9781FC-4F3E-F742-A4B9-A40809DA0D2B}" srcOrd="0" destOrd="0" presId="urn:microsoft.com/office/officeart/2005/8/layout/vList5"/>
    <dgm:cxn modelId="{1CB7B01B-0BF5-954B-92C7-591BC2FF473E}" srcId="{E142A9EF-A14C-7247-8BF3-DE196125B434}" destId="{857C6E68-9234-0F47-ABE7-9554423D2CED}" srcOrd="2" destOrd="0" parTransId="{B217DA8E-BD53-D944-B11A-5D4ADFCE1B72}" sibTransId="{C3B7F4ED-0381-B349-99F2-038E9A31953D}"/>
    <dgm:cxn modelId="{48B17B1E-DA4B-3049-B85E-F692DDB77FE0}" type="presOf" srcId="{AC748FFE-E264-4E41-9CFE-9321CB93D5D9}" destId="{40304978-DCCC-2E4F-BECB-5B97636377CC}" srcOrd="0" destOrd="0" presId="urn:microsoft.com/office/officeart/2005/8/layout/vList5"/>
    <dgm:cxn modelId="{0BD69320-3FCB-E941-9622-25807E4F48B5}" srcId="{857C6E68-9234-0F47-ABE7-9554423D2CED}" destId="{89CC4CF6-0346-4244-84B4-E823F10A91EB}" srcOrd="0" destOrd="0" parTransId="{C444FF98-0BDD-AF4D-8B84-94F1B5D2FA9D}" sibTransId="{A288DE81-E488-8A4C-9DB9-2172A4B05C9B}"/>
    <dgm:cxn modelId="{7BE73726-B8B8-594D-A32D-FF9A5136817F}" srcId="{E142A9EF-A14C-7247-8BF3-DE196125B434}" destId="{5E63862A-79AD-834D-B655-0D9F6D3EF591}" srcOrd="3" destOrd="0" parTransId="{C9C31170-22E5-CB4F-893F-85002232230B}" sibTransId="{50AD9834-C27E-3F45-A357-0F7762A0FCD0}"/>
    <dgm:cxn modelId="{4757A337-796C-3841-9BE6-432EB71E381B}" srcId="{5E63862A-79AD-834D-B655-0D9F6D3EF591}" destId="{9FB50B4D-0C1C-614D-950A-982456DD7348}" srcOrd="0" destOrd="0" parTransId="{7108BF64-E1B2-934E-98BD-67D7B37B68FD}" sibTransId="{FCC44D86-B387-F64C-87AD-84FFFA6489D7}"/>
    <dgm:cxn modelId="{74C0C939-8142-5447-8ED1-776B013BD025}" type="presOf" srcId="{5E63862A-79AD-834D-B655-0D9F6D3EF591}" destId="{8C4CCFAD-05AD-F34E-B866-218F9D86BC2D}" srcOrd="0" destOrd="0" presId="urn:microsoft.com/office/officeart/2005/8/layout/vList5"/>
    <dgm:cxn modelId="{96001B5A-FC7E-A74A-A921-00A69D69F44A}" type="presOf" srcId="{89CC4CF6-0346-4244-84B4-E823F10A91EB}" destId="{245B6F5F-CA36-5E42-BFE3-1719D9EF891A}" srcOrd="0" destOrd="0" presId="urn:microsoft.com/office/officeart/2005/8/layout/vList5"/>
    <dgm:cxn modelId="{8EF29463-432A-1A46-8B07-E8161471EE33}" type="presOf" srcId="{BFAA0D8A-ED01-F941-B8A5-3AEA679DAFA2}" destId="{43D83681-1715-CF41-BF25-D9B8CFEFFDFC}" srcOrd="0" destOrd="0" presId="urn:microsoft.com/office/officeart/2005/8/layout/vList5"/>
    <dgm:cxn modelId="{99FE7465-5B5C-8E4E-8394-9CC7B04D2B66}" type="presOf" srcId="{E142A9EF-A14C-7247-8BF3-DE196125B434}" destId="{68D2AEF3-47A6-5749-AC25-8AC28E1C340C}" srcOrd="0" destOrd="0" presId="urn:microsoft.com/office/officeart/2005/8/layout/vList5"/>
    <dgm:cxn modelId="{D3A1CD67-5D2E-9340-95F3-01F0705093DB}" srcId="{BFAA0D8A-ED01-F941-B8A5-3AEA679DAFA2}" destId="{A20E5BFC-8BD7-1D4E-9D97-DF8F9B981C2E}" srcOrd="0" destOrd="0" parTransId="{DBD911A6-C945-794F-B8FC-C1F5CAFA2A40}" sibTransId="{46423A67-58C3-4E42-B397-1A0078D1CD1E}"/>
    <dgm:cxn modelId="{34ED417B-37B0-AD44-8519-43338B09226D}" srcId="{AC748FFE-E264-4E41-9CFE-9321CB93D5D9}" destId="{C4F090D6-A9B2-C345-83DA-9205E1D92A21}" srcOrd="0" destOrd="0" parTransId="{930AC28D-F132-CC4A-A8C6-AEFA84429953}" sibTransId="{4DA00CCA-B633-4A49-B573-26902BEEBFBF}"/>
    <dgm:cxn modelId="{05C87F7F-5D8C-0448-85DB-E39A74BA4BE4}" srcId="{CBD7B020-0C42-F54A-AF7B-0A04E9175CEF}" destId="{530723A5-9735-A54F-A153-CAF69E63CD78}" srcOrd="0" destOrd="0" parTransId="{935E37CD-B556-C54E-8933-E3CA2071A956}" sibTransId="{E9ABC236-23FB-FB46-A90C-53FFC8C61D52}"/>
    <dgm:cxn modelId="{22F70191-2D4A-3447-9295-E0E75B8301E9}" type="presOf" srcId="{857C6E68-9234-0F47-ABE7-9554423D2CED}" destId="{8947C77F-937F-9E42-9B8B-B8FC46625817}" srcOrd="0" destOrd="0" presId="urn:microsoft.com/office/officeart/2005/8/layout/vList5"/>
    <dgm:cxn modelId="{3F1240A3-D64D-B146-AEF2-86548096B922}" type="presOf" srcId="{530723A5-9735-A54F-A153-CAF69E63CD78}" destId="{D11F493D-8839-FE42-A035-A68EB2B62286}" srcOrd="0" destOrd="0" presId="urn:microsoft.com/office/officeart/2005/8/layout/vList5"/>
    <dgm:cxn modelId="{50E569B0-2F26-4C43-82CD-B280E5CA1EFF}" srcId="{E142A9EF-A14C-7247-8BF3-DE196125B434}" destId="{CBD7B020-0C42-F54A-AF7B-0A04E9175CEF}" srcOrd="0" destOrd="0" parTransId="{4EFD6091-25D8-FF49-80E6-8A632409B9D3}" sibTransId="{F9B8FBD7-E4E7-EF46-94A3-E6EC53543DA9}"/>
    <dgm:cxn modelId="{D1E203D7-9090-B24C-84C2-3D54169EE0F7}" srcId="{E142A9EF-A14C-7247-8BF3-DE196125B434}" destId="{AC748FFE-E264-4E41-9CFE-9321CB93D5D9}" srcOrd="4" destOrd="0" parTransId="{313E4897-D390-744A-B84D-B4AD56DACBCB}" sibTransId="{027B70FD-FC73-F04E-B459-FB8C3D8D24BB}"/>
    <dgm:cxn modelId="{51B4E4DC-4509-0949-91AE-958A3CE31934}" type="presOf" srcId="{9FB50B4D-0C1C-614D-950A-982456DD7348}" destId="{E80F434A-4AF9-3C40-87AB-38B041659CEC}" srcOrd="0" destOrd="0" presId="urn:microsoft.com/office/officeart/2005/8/layout/vList5"/>
    <dgm:cxn modelId="{56E730E8-5074-934B-B751-71D0AFA198EC}" type="presOf" srcId="{A20E5BFC-8BD7-1D4E-9D97-DF8F9B981C2E}" destId="{8ABF4151-66E5-1447-A1CB-997848D81545}" srcOrd="0" destOrd="0" presId="urn:microsoft.com/office/officeart/2005/8/layout/vList5"/>
    <dgm:cxn modelId="{947FD194-D98E-7943-AE73-15D9640FE215}" type="presParOf" srcId="{68D2AEF3-47A6-5749-AC25-8AC28E1C340C}" destId="{47B9F4AE-F749-8C47-A509-68EDC8742492}" srcOrd="0" destOrd="0" presId="urn:microsoft.com/office/officeart/2005/8/layout/vList5"/>
    <dgm:cxn modelId="{ACBA29B6-5D85-8346-BAD5-8F74902299EA}" type="presParOf" srcId="{47B9F4AE-F749-8C47-A509-68EDC8742492}" destId="{FE9B7A5A-D5C9-0E4B-8111-9541B0ABD009}" srcOrd="0" destOrd="0" presId="urn:microsoft.com/office/officeart/2005/8/layout/vList5"/>
    <dgm:cxn modelId="{D8D44976-9CC3-184F-8050-00A5BDAB0D9D}" type="presParOf" srcId="{47B9F4AE-F749-8C47-A509-68EDC8742492}" destId="{D11F493D-8839-FE42-A035-A68EB2B62286}" srcOrd="1" destOrd="0" presId="urn:microsoft.com/office/officeart/2005/8/layout/vList5"/>
    <dgm:cxn modelId="{9CD63EE6-CE33-A94B-996A-28B1C6B34D1B}" type="presParOf" srcId="{68D2AEF3-47A6-5749-AC25-8AC28E1C340C}" destId="{A26E1213-D88F-0844-9E24-531F421F0C6A}" srcOrd="1" destOrd="0" presId="urn:microsoft.com/office/officeart/2005/8/layout/vList5"/>
    <dgm:cxn modelId="{D359E4C3-2913-EE46-AB06-33B45DBAC5B4}" type="presParOf" srcId="{68D2AEF3-47A6-5749-AC25-8AC28E1C340C}" destId="{3D362029-0251-F240-8381-B25960800A4D}" srcOrd="2" destOrd="0" presId="urn:microsoft.com/office/officeart/2005/8/layout/vList5"/>
    <dgm:cxn modelId="{CA40DDDC-B850-9D4B-86B2-EA3C5EB400DC}" type="presParOf" srcId="{3D362029-0251-F240-8381-B25960800A4D}" destId="{43D83681-1715-CF41-BF25-D9B8CFEFFDFC}" srcOrd="0" destOrd="0" presId="urn:microsoft.com/office/officeart/2005/8/layout/vList5"/>
    <dgm:cxn modelId="{94FE8F9F-C6A9-F340-96C5-FB1CC0E7681B}" type="presParOf" srcId="{3D362029-0251-F240-8381-B25960800A4D}" destId="{8ABF4151-66E5-1447-A1CB-997848D81545}" srcOrd="1" destOrd="0" presId="urn:microsoft.com/office/officeart/2005/8/layout/vList5"/>
    <dgm:cxn modelId="{F2C18C03-7E12-A842-BCE4-8D45C2DB518D}" type="presParOf" srcId="{68D2AEF3-47A6-5749-AC25-8AC28E1C340C}" destId="{2B1AA3AF-046D-3D49-AA57-257A4E0E91BB}" srcOrd="3" destOrd="0" presId="urn:microsoft.com/office/officeart/2005/8/layout/vList5"/>
    <dgm:cxn modelId="{8628989C-A8AD-B043-A434-4C247D74D9C1}" type="presParOf" srcId="{68D2AEF3-47A6-5749-AC25-8AC28E1C340C}" destId="{46F7147F-979D-0544-B649-01787674642C}" srcOrd="4" destOrd="0" presId="urn:microsoft.com/office/officeart/2005/8/layout/vList5"/>
    <dgm:cxn modelId="{42970963-DEF7-004C-BC60-1BACC3220D35}" type="presParOf" srcId="{46F7147F-979D-0544-B649-01787674642C}" destId="{8947C77F-937F-9E42-9B8B-B8FC46625817}" srcOrd="0" destOrd="0" presId="urn:microsoft.com/office/officeart/2005/8/layout/vList5"/>
    <dgm:cxn modelId="{34EEC358-7C24-6D48-87C1-58BF5B009068}" type="presParOf" srcId="{46F7147F-979D-0544-B649-01787674642C}" destId="{245B6F5F-CA36-5E42-BFE3-1719D9EF891A}" srcOrd="1" destOrd="0" presId="urn:microsoft.com/office/officeart/2005/8/layout/vList5"/>
    <dgm:cxn modelId="{3A330F2F-77AC-7A41-96B2-6A4AF2DEDE57}" type="presParOf" srcId="{68D2AEF3-47A6-5749-AC25-8AC28E1C340C}" destId="{4822F8CC-444F-2C4D-8715-5DC16B22567B}" srcOrd="5" destOrd="0" presId="urn:microsoft.com/office/officeart/2005/8/layout/vList5"/>
    <dgm:cxn modelId="{4A0957F6-0B9D-934F-A525-975EDC57DDC1}" type="presParOf" srcId="{68D2AEF3-47A6-5749-AC25-8AC28E1C340C}" destId="{D3FD1835-9BD1-4242-A61D-31F64DB05B1D}" srcOrd="6" destOrd="0" presId="urn:microsoft.com/office/officeart/2005/8/layout/vList5"/>
    <dgm:cxn modelId="{AC8BD357-2E7F-3445-9374-9936077D674F}" type="presParOf" srcId="{D3FD1835-9BD1-4242-A61D-31F64DB05B1D}" destId="{8C4CCFAD-05AD-F34E-B866-218F9D86BC2D}" srcOrd="0" destOrd="0" presId="urn:microsoft.com/office/officeart/2005/8/layout/vList5"/>
    <dgm:cxn modelId="{A8CDCC0D-F14A-FD4B-9F1C-7FAEFBF60B1B}" type="presParOf" srcId="{D3FD1835-9BD1-4242-A61D-31F64DB05B1D}" destId="{E80F434A-4AF9-3C40-87AB-38B041659CEC}" srcOrd="1" destOrd="0" presId="urn:microsoft.com/office/officeart/2005/8/layout/vList5"/>
    <dgm:cxn modelId="{AE5E9826-6AAB-CE4B-96A8-4060904ACE85}" type="presParOf" srcId="{68D2AEF3-47A6-5749-AC25-8AC28E1C340C}" destId="{5DD4764A-BC58-3648-8B7B-6552EC3B93A4}" srcOrd="7" destOrd="0" presId="urn:microsoft.com/office/officeart/2005/8/layout/vList5"/>
    <dgm:cxn modelId="{CA2E1B6C-6EC5-DE41-B3C9-8A9202695DD1}" type="presParOf" srcId="{68D2AEF3-47A6-5749-AC25-8AC28E1C340C}" destId="{E2E52C0C-6BA8-C94C-A8AA-12C8270B34AC}" srcOrd="8" destOrd="0" presId="urn:microsoft.com/office/officeart/2005/8/layout/vList5"/>
    <dgm:cxn modelId="{7669E86E-5517-2745-8B78-169053DA94BB}" type="presParOf" srcId="{E2E52C0C-6BA8-C94C-A8AA-12C8270B34AC}" destId="{40304978-DCCC-2E4F-BECB-5B97636377CC}" srcOrd="0" destOrd="0" presId="urn:microsoft.com/office/officeart/2005/8/layout/vList5"/>
    <dgm:cxn modelId="{0BB8871A-CA2A-6041-BBB6-E0B10ABB9989}" type="presParOf" srcId="{E2E52C0C-6BA8-C94C-A8AA-12C8270B34AC}" destId="{9F9781FC-4F3E-F742-A4B9-A40809DA0D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F493D-8839-FE42-A035-A68EB2B62286}">
      <dsp:nvSpPr>
        <dsp:cNvPr id="0" name=""/>
        <dsp:cNvSpPr/>
      </dsp:nvSpPr>
      <dsp:spPr>
        <a:xfrm rot="5400000">
          <a:off x="6902321" y="-3053214"/>
          <a:ext cx="496572"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None/>
          </a:pPr>
          <a:r>
            <a:rPr lang="en-US" sz="1900" kern="1200" dirty="0"/>
            <a:t>Highly likely to excel in the next grade/course</a:t>
          </a:r>
        </a:p>
      </dsp:txBody>
      <dsp:txXfrm rot="-5400000">
        <a:off x="3785616" y="87732"/>
        <a:ext cx="6705743" cy="448090"/>
      </dsp:txXfrm>
    </dsp:sp>
    <dsp:sp modelId="{FE9B7A5A-D5C9-0E4B-8111-9541B0ABD009}">
      <dsp:nvSpPr>
        <dsp:cNvPr id="0" name=""/>
        <dsp:cNvSpPr/>
      </dsp:nvSpPr>
      <dsp:spPr>
        <a:xfrm>
          <a:off x="0" y="1419"/>
          <a:ext cx="3785616" cy="6207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Level 5</a:t>
          </a:r>
        </a:p>
      </dsp:txBody>
      <dsp:txXfrm>
        <a:off x="30301" y="31720"/>
        <a:ext cx="3725014" cy="560114"/>
      </dsp:txXfrm>
    </dsp:sp>
    <dsp:sp modelId="{8ABF4151-66E5-1447-A1CB-997848D81545}">
      <dsp:nvSpPr>
        <dsp:cNvPr id="0" name=""/>
        <dsp:cNvSpPr/>
      </dsp:nvSpPr>
      <dsp:spPr>
        <a:xfrm rot="5400000">
          <a:off x="6902321" y="-2401462"/>
          <a:ext cx="496572"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r>
            <a:rPr lang="en-US" sz="1900" kern="1200" dirty="0"/>
            <a:t>Likely to excel in the next grade/course</a:t>
          </a:r>
        </a:p>
      </dsp:txBody>
      <dsp:txXfrm rot="-5400000">
        <a:off x="3785616" y="739484"/>
        <a:ext cx="6705743" cy="448090"/>
      </dsp:txXfrm>
    </dsp:sp>
    <dsp:sp modelId="{43D83681-1715-CF41-BF25-D9B8CFEFFDFC}">
      <dsp:nvSpPr>
        <dsp:cNvPr id="0" name=""/>
        <dsp:cNvSpPr/>
      </dsp:nvSpPr>
      <dsp:spPr>
        <a:xfrm>
          <a:off x="0" y="653171"/>
          <a:ext cx="3785616" cy="6207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Level 4</a:t>
          </a:r>
        </a:p>
      </dsp:txBody>
      <dsp:txXfrm>
        <a:off x="30301" y="683472"/>
        <a:ext cx="3725014" cy="560114"/>
      </dsp:txXfrm>
    </dsp:sp>
    <dsp:sp modelId="{245B6F5F-CA36-5E42-BFE3-1719D9EF891A}">
      <dsp:nvSpPr>
        <dsp:cNvPr id="0" name=""/>
        <dsp:cNvSpPr/>
      </dsp:nvSpPr>
      <dsp:spPr>
        <a:xfrm rot="5400000">
          <a:off x="6902321" y="-1749710"/>
          <a:ext cx="496572"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r>
            <a:rPr lang="en-US" sz="1900" kern="1200" dirty="0"/>
            <a:t>May need additional support for the next grade/course</a:t>
          </a:r>
        </a:p>
      </dsp:txBody>
      <dsp:txXfrm rot="-5400000">
        <a:off x="3785616" y="1391236"/>
        <a:ext cx="6705743" cy="448090"/>
      </dsp:txXfrm>
    </dsp:sp>
    <dsp:sp modelId="{8947C77F-937F-9E42-9B8B-B8FC46625817}">
      <dsp:nvSpPr>
        <dsp:cNvPr id="0" name=""/>
        <dsp:cNvSpPr/>
      </dsp:nvSpPr>
      <dsp:spPr>
        <a:xfrm>
          <a:off x="0" y="1304923"/>
          <a:ext cx="3785616" cy="6207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Level 3</a:t>
          </a:r>
        </a:p>
      </dsp:txBody>
      <dsp:txXfrm>
        <a:off x="30301" y="1335224"/>
        <a:ext cx="3725014" cy="560114"/>
      </dsp:txXfrm>
    </dsp:sp>
    <dsp:sp modelId="{E80F434A-4AF9-3C40-87AB-38B041659CEC}">
      <dsp:nvSpPr>
        <dsp:cNvPr id="0" name=""/>
        <dsp:cNvSpPr/>
      </dsp:nvSpPr>
      <dsp:spPr>
        <a:xfrm rot="5400000">
          <a:off x="6902321" y="-1097958"/>
          <a:ext cx="496572"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r>
            <a:rPr lang="en-US" sz="1900" kern="1200" dirty="0"/>
            <a:t>Likely to need substantial support for the next grade/course</a:t>
          </a:r>
        </a:p>
      </dsp:txBody>
      <dsp:txXfrm rot="-5400000">
        <a:off x="3785616" y="2042988"/>
        <a:ext cx="6705743" cy="448090"/>
      </dsp:txXfrm>
    </dsp:sp>
    <dsp:sp modelId="{8C4CCFAD-05AD-F34E-B866-218F9D86BC2D}">
      <dsp:nvSpPr>
        <dsp:cNvPr id="0" name=""/>
        <dsp:cNvSpPr/>
      </dsp:nvSpPr>
      <dsp:spPr>
        <a:xfrm>
          <a:off x="0" y="1956675"/>
          <a:ext cx="3785616" cy="620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Level 2</a:t>
          </a:r>
        </a:p>
      </dsp:txBody>
      <dsp:txXfrm>
        <a:off x="30301" y="1986976"/>
        <a:ext cx="3725014" cy="560114"/>
      </dsp:txXfrm>
    </dsp:sp>
    <dsp:sp modelId="{9F9781FC-4F3E-F742-A4B9-A40809DA0D2B}">
      <dsp:nvSpPr>
        <dsp:cNvPr id="0" name=""/>
        <dsp:cNvSpPr/>
      </dsp:nvSpPr>
      <dsp:spPr>
        <a:xfrm rot="5400000">
          <a:off x="6902321" y="-446206"/>
          <a:ext cx="496572" cy="6729984"/>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None/>
          </a:pPr>
          <a:r>
            <a:rPr lang="en-US" sz="1900" kern="1200" dirty="0"/>
            <a:t>Highly likely to need substantial support for the next grade/course</a:t>
          </a:r>
        </a:p>
      </dsp:txBody>
      <dsp:txXfrm rot="-5400000">
        <a:off x="3785616" y="2694740"/>
        <a:ext cx="6705743" cy="448090"/>
      </dsp:txXfrm>
    </dsp:sp>
    <dsp:sp modelId="{40304978-DCCC-2E4F-BECB-5B97636377CC}">
      <dsp:nvSpPr>
        <dsp:cNvPr id="0" name=""/>
        <dsp:cNvSpPr/>
      </dsp:nvSpPr>
      <dsp:spPr>
        <a:xfrm>
          <a:off x="0" y="2608427"/>
          <a:ext cx="3785616" cy="62071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Level 1</a:t>
          </a:r>
        </a:p>
      </dsp:txBody>
      <dsp:txXfrm>
        <a:off x="30301" y="2638728"/>
        <a:ext cx="3725014" cy="5601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69F66-1FBE-474A-BBB2-C0786625D938}" type="datetimeFigureOut">
              <a:rPr lang="en-US" smtClean="0"/>
              <a:t>2/16/22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20533-B290-754B-81D1-C69C5B3AE17C}" type="slidenum">
              <a:rPr lang="en-US" smtClean="0"/>
              <a:t>‹#›</a:t>
            </a:fld>
            <a:endParaRPr lang="en-US" dirty="0"/>
          </a:p>
        </p:txBody>
      </p:sp>
    </p:spTree>
    <p:extLst>
      <p:ext uri="{BB962C8B-B14F-4D97-AF65-F5344CB8AC3E}">
        <p14:creationId xmlns:p14="http://schemas.microsoft.com/office/powerpoint/2010/main" val="269544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20533-B290-754B-81D1-C69C5B3AE17C}" type="slidenum">
              <a:rPr lang="en-US" smtClean="0"/>
              <a:t>17</a:t>
            </a:fld>
            <a:endParaRPr lang="en-US" dirty="0"/>
          </a:p>
        </p:txBody>
      </p:sp>
    </p:spTree>
    <p:extLst>
      <p:ext uri="{BB962C8B-B14F-4D97-AF65-F5344CB8AC3E}">
        <p14:creationId xmlns:p14="http://schemas.microsoft.com/office/powerpoint/2010/main" val="86009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E618F5-5099-044E-9AE8-25AD18D7D09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332956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618F5-5099-044E-9AE8-25AD18D7D09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351819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618F5-5099-044E-9AE8-25AD18D7D09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323454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618F5-5099-044E-9AE8-25AD18D7D09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232371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618F5-5099-044E-9AE8-25AD18D7D09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23172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E618F5-5099-044E-9AE8-25AD18D7D09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407350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618F5-5099-044E-9AE8-25AD18D7D09E}" type="datetimeFigureOut">
              <a:rPr lang="en-US" smtClean="0"/>
              <a:t>2/16/22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319420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E618F5-5099-044E-9AE8-25AD18D7D09E}" type="datetimeFigureOut">
              <a:rPr lang="en-US" smtClean="0"/>
              <a:t>2/16/22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139124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618F5-5099-044E-9AE8-25AD18D7D09E}" type="datetimeFigureOut">
              <a:rPr lang="en-US" smtClean="0"/>
              <a:t>2/16/22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202516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618F5-5099-044E-9AE8-25AD18D7D09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134264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618F5-5099-044E-9AE8-25AD18D7D09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4DA8C-16A7-EA49-9FA6-CE3487729A05}" type="slidenum">
              <a:rPr lang="en-US" smtClean="0"/>
              <a:t>‹#›</a:t>
            </a:fld>
            <a:endParaRPr lang="en-US" dirty="0"/>
          </a:p>
        </p:txBody>
      </p:sp>
    </p:spTree>
    <p:extLst>
      <p:ext uri="{BB962C8B-B14F-4D97-AF65-F5344CB8AC3E}">
        <p14:creationId xmlns:p14="http://schemas.microsoft.com/office/powerpoint/2010/main" val="10761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618F5-5099-044E-9AE8-25AD18D7D09E}" type="datetimeFigureOut">
              <a:rPr lang="en-US" smtClean="0"/>
              <a:t>2/16/22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DA8C-16A7-EA49-9FA6-CE3487729A05}" type="slidenum">
              <a:rPr lang="en-US" smtClean="0"/>
              <a:t>‹#›</a:t>
            </a:fld>
            <a:endParaRPr lang="en-US" dirty="0"/>
          </a:p>
        </p:txBody>
      </p:sp>
    </p:spTree>
    <p:extLst>
      <p:ext uri="{BB962C8B-B14F-4D97-AF65-F5344CB8AC3E}">
        <p14:creationId xmlns:p14="http://schemas.microsoft.com/office/powerpoint/2010/main" val="2136782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lhealthcharts.com/ChartsReports/rdPage.aspx?rdReport=ChartsProfiles.School-agedChildandAdolProfile&amp;uid=0f898a24-e1cd-44be-8cc8-2142cea956b8" TargetMode="External"/><Relationship Id="rId2" Type="http://schemas.openxmlformats.org/officeDocument/2006/relationships/hyperlink" Target="http://www.flhealthcharts.com/ChartsReports/rdPage.aspx?rdReport=ChartsProfiles.ChildHealthStatusProfile&amp;uid=0f898a24-e1cd-44be-8cc8-2142cea956b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e.piktochart.com/output/46871157-health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e.piktochart.com/output/46886285-learn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e.piktochart.com/output/46889886-caregiver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e.piktochart.com/output/46888202-safety"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EAF0C-19E3-DB43-928C-5660EBCB8F66}"/>
              </a:ext>
            </a:extLst>
          </p:cNvPr>
          <p:cNvSpPr>
            <a:spLocks noGrp="1"/>
          </p:cNvSpPr>
          <p:nvPr>
            <p:ph type="ctrTitle"/>
          </p:nvPr>
        </p:nvSpPr>
        <p:spPr>
          <a:xfrm>
            <a:off x="1536478" y="1195871"/>
            <a:ext cx="9144000" cy="2840037"/>
          </a:xfrm>
        </p:spPr>
        <p:txBody>
          <a:bodyPr>
            <a:normAutofit/>
          </a:bodyPr>
          <a:lstStyle/>
          <a:p>
            <a:r>
              <a:rPr lang="en-US" sz="5800" dirty="0"/>
              <a:t>Technical Advisory Committee to the Children’s Trust of Alachua County</a:t>
            </a:r>
            <a:endParaRPr lang="en-US" sz="2700" i="1" dirty="0"/>
          </a:p>
        </p:txBody>
      </p:sp>
      <p:sp>
        <p:nvSpPr>
          <p:cNvPr id="3" name="Subtitle 2">
            <a:extLst>
              <a:ext uri="{FF2B5EF4-FFF2-40B4-BE49-F238E27FC236}">
                <a16:creationId xmlns:a16="http://schemas.microsoft.com/office/drawing/2014/main" id="{BD3E30FA-CBA9-EE41-B631-0873E456BA1C}"/>
              </a:ext>
            </a:extLst>
          </p:cNvPr>
          <p:cNvSpPr>
            <a:spLocks noGrp="1"/>
          </p:cNvSpPr>
          <p:nvPr>
            <p:ph type="subTitle" idx="1"/>
          </p:nvPr>
        </p:nvSpPr>
        <p:spPr>
          <a:xfrm>
            <a:off x="1524000" y="4256436"/>
            <a:ext cx="9144000" cy="1600818"/>
          </a:xfrm>
        </p:spPr>
        <p:txBody>
          <a:bodyPr>
            <a:normAutofit/>
          </a:bodyPr>
          <a:lstStyle/>
          <a:p>
            <a:r>
              <a:rPr lang="en-US" sz="2200" i="1" dirty="0"/>
              <a:t>Report to inform the Children’s Trust of Alachua County on the current state of child and family well-being data and to provide recommendations for the upcoming Strengths and Needs Assessment. </a:t>
            </a:r>
          </a:p>
          <a:p>
            <a:r>
              <a:rPr lang="en-US" dirty="0"/>
              <a:t>6-01-2020</a:t>
            </a:r>
          </a:p>
        </p:txBody>
      </p:sp>
      <p:cxnSp>
        <p:nvCxnSpPr>
          <p:cNvPr id="34" name="Straight Connector 3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B6FE3E-CCA4-E64F-A73C-221CD614C616}"/>
              </a:ext>
            </a:extLst>
          </p:cNvPr>
          <p:cNvSpPr txBox="1"/>
          <p:nvPr/>
        </p:nvSpPr>
        <p:spPr>
          <a:xfrm>
            <a:off x="8848578" y="-5908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57473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F6F7-5738-E742-A5E6-EDB9016E7D5B}"/>
              </a:ext>
            </a:extLst>
          </p:cNvPr>
          <p:cNvSpPr>
            <a:spLocks noGrp="1"/>
          </p:cNvSpPr>
          <p:nvPr>
            <p:ph type="title"/>
          </p:nvPr>
        </p:nvSpPr>
        <p:spPr>
          <a:xfrm>
            <a:off x="838199" y="445560"/>
            <a:ext cx="10515600" cy="788881"/>
          </a:xfrm>
        </p:spPr>
        <p:txBody>
          <a:bodyPr>
            <a:normAutofit/>
          </a:bodyPr>
          <a:lstStyle/>
          <a:p>
            <a:pPr algn="ctr"/>
            <a:r>
              <a:rPr lang="en-US" dirty="0">
                <a:solidFill>
                  <a:schemeClr val="bg1"/>
                </a:solidFill>
              </a:rPr>
              <a:t>Insights</a:t>
            </a:r>
            <a:endParaRPr lang="en-US" i="1"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3C8BFB-FBC0-204D-BA85-03791BB44B25}"/>
              </a:ext>
            </a:extLst>
          </p:cNvPr>
          <p:cNvSpPr>
            <a:spLocks noGrp="1"/>
          </p:cNvSpPr>
          <p:nvPr>
            <p:ph idx="1"/>
          </p:nvPr>
        </p:nvSpPr>
        <p:spPr>
          <a:xfrm>
            <a:off x="838199" y="1300375"/>
            <a:ext cx="10862733" cy="5032692"/>
          </a:xfrm>
        </p:spPr>
        <p:txBody>
          <a:bodyPr>
            <a:normAutofit fontScale="85000" lnSpcReduction="10000"/>
          </a:bodyPr>
          <a:lstStyle/>
          <a:p>
            <a:pPr>
              <a:lnSpc>
                <a:spcPct val="110000"/>
              </a:lnSpc>
              <a:spcBef>
                <a:spcPts val="1200"/>
              </a:spcBef>
            </a:pPr>
            <a:r>
              <a:rPr lang="en-US" sz="2400" dirty="0">
                <a:solidFill>
                  <a:schemeClr val="bg1"/>
                </a:solidFill>
              </a:rPr>
              <a:t>In Alachua County there are significant racial disparities in ALL result areas due to both programmatic and structural barriers.</a:t>
            </a:r>
          </a:p>
          <a:p>
            <a:pPr>
              <a:lnSpc>
                <a:spcPct val="110000"/>
              </a:lnSpc>
              <a:spcBef>
                <a:spcPts val="1200"/>
              </a:spcBef>
            </a:pPr>
            <a:r>
              <a:rPr lang="en-US" sz="2400" dirty="0">
                <a:solidFill>
                  <a:schemeClr val="bg1"/>
                </a:solidFill>
              </a:rPr>
              <a:t>While the percentage of children with health insurance in Alachua County is higher than the state rate, several indicators of health show a need for closer examination (e.g. Infant deaths, Child Obesity, STDs) of the health status of children in Alachua County. </a:t>
            </a:r>
          </a:p>
          <a:p>
            <a:pPr>
              <a:lnSpc>
                <a:spcPct val="110000"/>
              </a:lnSpc>
              <a:spcBef>
                <a:spcPts val="1200"/>
              </a:spcBef>
            </a:pPr>
            <a:r>
              <a:rPr lang="en-US" sz="2400" dirty="0">
                <a:solidFill>
                  <a:schemeClr val="bg1"/>
                </a:solidFill>
              </a:rPr>
              <a:t>Access to quality early childhood experiences is an issue, particularly in East Alachua County.  This is reflected in maps of access and kindergarten readiness rates. Florida sponsors VPK supports for 4-5 year old children, but supports for younger children are missing from our system. </a:t>
            </a:r>
          </a:p>
          <a:p>
            <a:pPr>
              <a:lnSpc>
                <a:spcPct val="110000"/>
              </a:lnSpc>
              <a:spcBef>
                <a:spcPts val="1200"/>
              </a:spcBef>
            </a:pPr>
            <a:r>
              <a:rPr lang="en-US" sz="2400" dirty="0">
                <a:solidFill>
                  <a:schemeClr val="bg1"/>
                </a:solidFill>
              </a:rPr>
              <a:t>Access to information about socially and academically beneficial programs for children ages 5-18 is limited. Rates of Youth Arrested, STDs among 13-20 aged teens, and continued educational disparities highlight a need for further investigation, supports, and programming. </a:t>
            </a:r>
          </a:p>
          <a:p>
            <a:pPr>
              <a:lnSpc>
                <a:spcPct val="110000"/>
              </a:lnSpc>
              <a:spcBef>
                <a:spcPts val="1200"/>
              </a:spcBef>
            </a:pPr>
            <a:r>
              <a:rPr lang="en-US" sz="2400" dirty="0">
                <a:solidFill>
                  <a:schemeClr val="bg1"/>
                </a:solidFill>
              </a:rPr>
              <a:t>Everything that we think we know about systems of support will be challenged due to current public health crisis.</a:t>
            </a:r>
          </a:p>
        </p:txBody>
      </p:sp>
    </p:spTree>
    <p:extLst>
      <p:ext uri="{BB962C8B-B14F-4D97-AF65-F5344CB8AC3E}">
        <p14:creationId xmlns:p14="http://schemas.microsoft.com/office/powerpoint/2010/main" val="174488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F6B99-1C95-964C-9C58-1AD4AEBD3089}"/>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Florida Department of Health Resources </a:t>
            </a:r>
            <a:br>
              <a:rPr lang="en-US" dirty="0">
                <a:solidFill>
                  <a:schemeClr val="bg1"/>
                </a:solidFill>
              </a:rPr>
            </a:br>
            <a:r>
              <a:rPr lang="en-US" sz="3500" i="1" dirty="0">
                <a:solidFill>
                  <a:schemeClr val="bg1"/>
                </a:solidFill>
              </a:rPr>
              <a:t>For Long-Term Indicator Tracking</a:t>
            </a:r>
          </a:p>
        </p:txBody>
      </p:sp>
      <p:cxnSp>
        <p:nvCxnSpPr>
          <p:cNvPr id="17" name="Straight Connector 16">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B6C29-A86B-8445-9897-0663BEECE07D}"/>
              </a:ext>
            </a:extLst>
          </p:cNvPr>
          <p:cNvSpPr>
            <a:spLocks noGrp="1"/>
          </p:cNvSpPr>
          <p:nvPr>
            <p:ph idx="1"/>
          </p:nvPr>
        </p:nvSpPr>
        <p:spPr>
          <a:xfrm>
            <a:off x="838200" y="2269173"/>
            <a:ext cx="10515600" cy="3659988"/>
          </a:xfrm>
        </p:spPr>
        <p:txBody>
          <a:bodyPr>
            <a:normAutofit fontScale="62500" lnSpcReduction="20000"/>
          </a:bodyPr>
          <a:lstStyle/>
          <a:p>
            <a:pPr marL="0" indent="0">
              <a:buNone/>
            </a:pPr>
            <a:r>
              <a:rPr lang="en-US" sz="3000" dirty="0">
                <a:solidFill>
                  <a:schemeClr val="bg1"/>
                </a:solidFill>
              </a:rPr>
              <a:t>The report of the committee includes indicators that can be tracked over time to understand children’s well-being in Alachua County. </a:t>
            </a:r>
          </a:p>
          <a:p>
            <a:pPr marL="0" indent="0">
              <a:buNone/>
            </a:pPr>
            <a:r>
              <a:rPr lang="en-US" sz="3000" dirty="0">
                <a:solidFill>
                  <a:schemeClr val="bg1"/>
                </a:solidFill>
              </a:rPr>
              <a:t>Through our work the committee located existing resources, which are produced annually, that can be used to help track many of these recommended indicators: </a:t>
            </a:r>
          </a:p>
          <a:p>
            <a:pPr marL="0" indent="0">
              <a:buNone/>
            </a:pPr>
            <a:endParaRPr lang="en-US" sz="2000" dirty="0">
              <a:solidFill>
                <a:srgbClr val="0563C1"/>
              </a:solidFill>
              <a:hlinkClick r:id="rId2">
                <a:extLst>
                  <a:ext uri="{A12FA001-AC4F-418D-AE19-62706E023703}">
                    <ahyp:hlinkClr xmlns:ahyp="http://schemas.microsoft.com/office/drawing/2018/hyperlinkcolor" val="tx"/>
                  </a:ext>
                </a:extLst>
              </a:hlinkClick>
            </a:endParaRPr>
          </a:p>
          <a:p>
            <a:r>
              <a:rPr lang="en-US" sz="3000" dirty="0">
                <a:solidFill>
                  <a:schemeClr val="bg1"/>
                </a:solidFill>
                <a:hlinkClick r:id="rId2">
                  <a:extLst>
                    <a:ext uri="{A12FA001-AC4F-418D-AE19-62706E023703}">
                      <ahyp:hlinkClr xmlns:ahyp="http://schemas.microsoft.com/office/drawing/2018/hyperlinkcolor" val="tx"/>
                    </a:ext>
                  </a:extLst>
                </a:hlinkClick>
              </a:rPr>
              <a:t>Child Health Status Profile</a:t>
            </a:r>
            <a:endParaRPr lang="en-US" sz="3000" dirty="0">
              <a:solidFill>
                <a:schemeClr val="bg1"/>
              </a:solidFill>
            </a:endParaRPr>
          </a:p>
          <a:p>
            <a:r>
              <a:rPr lang="en-US" sz="3000" dirty="0">
                <a:solidFill>
                  <a:schemeClr val="bg1"/>
                </a:solidFill>
                <a:hlinkClick r:id="rId3">
                  <a:extLst>
                    <a:ext uri="{A12FA001-AC4F-418D-AE19-62706E023703}">
                      <ahyp:hlinkClr xmlns:ahyp="http://schemas.microsoft.com/office/drawing/2018/hyperlinkcolor" val="tx"/>
                    </a:ext>
                  </a:extLst>
                </a:hlinkClick>
              </a:rPr>
              <a:t>School Aged Child and Adolescent Profile</a:t>
            </a:r>
            <a:endParaRPr lang="en-US" sz="3000" dirty="0">
              <a:solidFill>
                <a:schemeClr val="bg1"/>
              </a:solidFill>
            </a:endParaRPr>
          </a:p>
          <a:p>
            <a:pPr marL="0" indent="0">
              <a:buNone/>
            </a:pPr>
            <a:endParaRPr lang="en-US" sz="3000" dirty="0">
              <a:solidFill>
                <a:schemeClr val="bg1"/>
              </a:solidFill>
            </a:endParaRPr>
          </a:p>
          <a:p>
            <a:pPr marL="0" indent="0">
              <a:lnSpc>
                <a:spcPct val="120000"/>
              </a:lnSpc>
              <a:buNone/>
            </a:pPr>
            <a:r>
              <a:rPr lang="en-US" sz="3200" i="1" dirty="0">
                <a:solidFill>
                  <a:schemeClr val="bg1"/>
                </a:solidFill>
              </a:rPr>
              <a:t>* Indicates which measures have a corresponding measure on a DOH profile that can be used to track progress annually. The DOH profiles include a performance rating for each indicator reflected in quartiles (1</a:t>
            </a:r>
            <a:r>
              <a:rPr lang="en-US" sz="3200" i="1" baseline="30000" dirty="0">
                <a:solidFill>
                  <a:schemeClr val="bg1"/>
                </a:solidFill>
              </a:rPr>
              <a:t>st</a:t>
            </a:r>
            <a:r>
              <a:rPr lang="en-US" sz="3200" i="1" dirty="0">
                <a:solidFill>
                  <a:schemeClr val="bg1"/>
                </a:solidFill>
              </a:rPr>
              <a:t> Quartile is good, 4</a:t>
            </a:r>
            <a:r>
              <a:rPr lang="en-US" sz="3200" i="1" baseline="30000" dirty="0">
                <a:solidFill>
                  <a:schemeClr val="bg1"/>
                </a:solidFill>
              </a:rPr>
              <a:t>th</a:t>
            </a:r>
            <a:r>
              <a:rPr lang="en-US" sz="3200" i="1" dirty="0">
                <a:solidFill>
                  <a:schemeClr val="bg1"/>
                </a:solidFill>
              </a:rPr>
              <a:t> Quartile is bad). Current county performance in these quartiles will be displayed on graphs when available. </a:t>
            </a:r>
            <a:endParaRPr lang="en-US" sz="3200" b="1" dirty="0"/>
          </a:p>
        </p:txBody>
      </p:sp>
    </p:spTree>
    <p:extLst>
      <p:ext uri="{BB962C8B-B14F-4D97-AF65-F5344CB8AC3E}">
        <p14:creationId xmlns:p14="http://schemas.microsoft.com/office/powerpoint/2010/main" val="412855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1CED62E-DD19-2042-9ED2-85783E9DD3D9}"/>
              </a:ext>
            </a:extLst>
          </p:cNvPr>
          <p:cNvPicPr>
            <a:picLocks noChangeAspect="1"/>
          </p:cNvPicPr>
          <p:nvPr/>
        </p:nvPicPr>
        <p:blipFill rotWithShape="1">
          <a:blip r:embed="rId2"/>
          <a:srcRect t="17634"/>
          <a:stretch/>
        </p:blipFill>
        <p:spPr>
          <a:xfrm>
            <a:off x="1480960" y="0"/>
            <a:ext cx="4349569" cy="686953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0CF51EE-B0AA-244B-ABDF-60C07DAA7653}"/>
              </a:ext>
            </a:extLst>
          </p:cNvPr>
          <p:cNvPicPr>
            <a:picLocks noChangeAspect="1"/>
          </p:cNvPicPr>
          <p:nvPr/>
        </p:nvPicPr>
        <p:blipFill>
          <a:blip r:embed="rId3"/>
          <a:stretch>
            <a:fillRect/>
          </a:stretch>
        </p:blipFill>
        <p:spPr>
          <a:xfrm>
            <a:off x="5830529" y="0"/>
            <a:ext cx="5061255" cy="6858000"/>
          </a:xfrm>
          <a:prstGeom prst="rect">
            <a:avLst/>
          </a:prstGeom>
        </p:spPr>
      </p:pic>
      <p:sp>
        <p:nvSpPr>
          <p:cNvPr id="8" name="TextBox 7">
            <a:extLst>
              <a:ext uri="{FF2B5EF4-FFF2-40B4-BE49-F238E27FC236}">
                <a16:creationId xmlns:a16="http://schemas.microsoft.com/office/drawing/2014/main" id="{E8B5FAF8-B4F0-114E-BC5C-F1C26D3D7697}"/>
              </a:ext>
            </a:extLst>
          </p:cNvPr>
          <p:cNvSpPr txBox="1"/>
          <p:nvPr/>
        </p:nvSpPr>
        <p:spPr>
          <a:xfrm>
            <a:off x="-132734" y="0"/>
            <a:ext cx="1746431" cy="369332"/>
          </a:xfrm>
          <a:prstGeom prst="rect">
            <a:avLst/>
          </a:prstGeom>
          <a:noFill/>
        </p:spPr>
        <p:txBody>
          <a:bodyPr wrap="square" rtlCol="0">
            <a:spAutoFit/>
          </a:bodyPr>
          <a:lstStyle/>
          <a:p>
            <a:pPr algn="ctr"/>
            <a:r>
              <a:rPr lang="en-US" dirty="0">
                <a:solidFill>
                  <a:schemeClr val="bg1"/>
                </a:solidFill>
                <a:hlinkClick r:id="rId4">
                  <a:extLst>
                    <a:ext uri="{A12FA001-AC4F-418D-AE19-62706E023703}">
                      <ahyp:hlinkClr xmlns:ahyp="http://schemas.microsoft.com/office/drawing/2018/hyperlinkcolor" val="tx"/>
                    </a:ext>
                  </a:extLst>
                </a:hlinkClick>
              </a:rPr>
              <a:t>Access Here</a:t>
            </a:r>
            <a:endParaRPr lang="en-US" dirty="0">
              <a:solidFill>
                <a:schemeClr val="bg1"/>
              </a:solidFill>
            </a:endParaRPr>
          </a:p>
        </p:txBody>
      </p:sp>
      <p:sp>
        <p:nvSpPr>
          <p:cNvPr id="2" name="Rectangle 1">
            <a:extLst>
              <a:ext uri="{FF2B5EF4-FFF2-40B4-BE49-F238E27FC236}">
                <a16:creationId xmlns:a16="http://schemas.microsoft.com/office/drawing/2014/main" id="{C2885D40-6870-0246-A39E-5A7113404DA1}"/>
              </a:ext>
            </a:extLst>
          </p:cNvPr>
          <p:cNvSpPr/>
          <p:nvPr/>
        </p:nvSpPr>
        <p:spPr>
          <a:xfrm>
            <a:off x="6142383" y="5943600"/>
            <a:ext cx="4591878" cy="775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91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23ED0-31FC-ED47-8227-8A0C0BC99B87}"/>
              </a:ext>
            </a:extLst>
          </p:cNvPr>
          <p:cNvSpPr>
            <a:spLocks noGrp="1"/>
          </p:cNvSpPr>
          <p:nvPr>
            <p:ph type="title"/>
          </p:nvPr>
        </p:nvSpPr>
        <p:spPr>
          <a:xfrm>
            <a:off x="838200" y="631825"/>
            <a:ext cx="10515600" cy="1325563"/>
          </a:xfrm>
        </p:spPr>
        <p:txBody>
          <a:bodyPr>
            <a:normAutofit/>
          </a:bodyPr>
          <a:lstStyle/>
          <a:p>
            <a:pPr algn="ctr"/>
            <a:r>
              <a:rPr lang="en-US" sz="4000" b="1" dirty="0">
                <a:solidFill>
                  <a:schemeClr val="bg1"/>
                </a:solidFill>
              </a:rPr>
              <a:t>All children are born healthy and remain healthy. </a:t>
            </a:r>
            <a:br>
              <a:rPr lang="en-US" dirty="0">
                <a:solidFill>
                  <a:schemeClr val="bg1"/>
                </a:solidFill>
              </a:rPr>
            </a:br>
            <a:r>
              <a:rPr lang="en-US" i="1" dirty="0">
                <a:solidFill>
                  <a:schemeClr val="bg1"/>
                </a:solidFill>
              </a:rPr>
              <a:t>Indicators</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D72A8F-645C-B54D-8876-DC140ECBCC20}"/>
              </a:ext>
            </a:extLst>
          </p:cNvPr>
          <p:cNvSpPr>
            <a:spLocks noGrp="1"/>
          </p:cNvSpPr>
          <p:nvPr>
            <p:ph idx="1"/>
          </p:nvPr>
        </p:nvSpPr>
        <p:spPr>
          <a:xfrm>
            <a:off x="838200" y="2269173"/>
            <a:ext cx="10515600" cy="4060190"/>
          </a:xfrm>
        </p:spPr>
        <p:txBody>
          <a:bodyPr numCol="3">
            <a:noAutofit/>
          </a:bodyPr>
          <a:lstStyle/>
          <a:p>
            <a:pPr marL="0" indent="0">
              <a:buNone/>
            </a:pPr>
            <a:r>
              <a:rPr lang="en-US" sz="2100" b="1" u="sng" dirty="0">
                <a:solidFill>
                  <a:schemeClr val="bg1"/>
                </a:solidFill>
              </a:rPr>
              <a:t>Childhood Span </a:t>
            </a:r>
          </a:p>
          <a:p>
            <a:r>
              <a:rPr lang="en-US" sz="2100" dirty="0">
                <a:solidFill>
                  <a:schemeClr val="bg1"/>
                </a:solidFill>
              </a:rPr>
              <a:t>Insured Children*</a:t>
            </a: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dirty="0">
              <a:solidFill>
                <a:schemeClr val="bg1"/>
              </a:solidFill>
            </a:endParaRPr>
          </a:p>
          <a:p>
            <a:pPr marL="0" indent="0">
              <a:buNone/>
            </a:pPr>
            <a:endParaRPr lang="en-US" sz="2100" b="1" u="sng" dirty="0">
              <a:solidFill>
                <a:schemeClr val="bg1"/>
              </a:solidFill>
            </a:endParaRPr>
          </a:p>
          <a:p>
            <a:pPr marL="0" indent="0">
              <a:buNone/>
            </a:pPr>
            <a:r>
              <a:rPr lang="en-US" sz="2100" b="1" u="sng" dirty="0">
                <a:solidFill>
                  <a:schemeClr val="bg1"/>
                </a:solidFill>
              </a:rPr>
              <a:t>Peri/Prenatal</a:t>
            </a:r>
          </a:p>
          <a:p>
            <a:r>
              <a:rPr lang="en-US" sz="2100" dirty="0">
                <a:solidFill>
                  <a:schemeClr val="bg1"/>
                </a:solidFill>
              </a:rPr>
              <a:t>Mothers receiving prenatal care*</a:t>
            </a:r>
          </a:p>
          <a:p>
            <a:r>
              <a:rPr lang="en-US" sz="2100" dirty="0">
                <a:solidFill>
                  <a:schemeClr val="bg1"/>
                </a:solidFill>
              </a:rPr>
              <a:t>Healthy Birthweight</a:t>
            </a:r>
          </a:p>
          <a:p>
            <a:r>
              <a:rPr lang="en-US" sz="2100" dirty="0">
                <a:solidFill>
                  <a:schemeClr val="bg1"/>
                </a:solidFill>
              </a:rPr>
              <a:t>Mothers initiating Breastfeeding</a:t>
            </a:r>
          </a:p>
          <a:p>
            <a:r>
              <a:rPr lang="en-US" sz="2100" dirty="0">
                <a:solidFill>
                  <a:schemeClr val="bg1"/>
                </a:solidFill>
              </a:rPr>
              <a:t>Fetal Deaths</a:t>
            </a:r>
          </a:p>
          <a:p>
            <a:r>
              <a:rPr lang="en-US" sz="2100" dirty="0">
                <a:solidFill>
                  <a:schemeClr val="bg1"/>
                </a:solidFill>
              </a:rPr>
              <a:t>SUIDS Deaths</a:t>
            </a:r>
          </a:p>
          <a:p>
            <a:r>
              <a:rPr lang="en-US" sz="2100" dirty="0">
                <a:solidFill>
                  <a:schemeClr val="bg1"/>
                </a:solidFill>
              </a:rPr>
              <a:t>Infant Deaths* </a:t>
            </a: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pPr marL="0" indent="0">
              <a:buNone/>
            </a:pPr>
            <a:r>
              <a:rPr lang="en-US" sz="2100" b="1" u="sng" dirty="0">
                <a:solidFill>
                  <a:schemeClr val="bg1"/>
                </a:solidFill>
              </a:rPr>
              <a:t>School Age</a:t>
            </a:r>
            <a:endParaRPr lang="en-US" sz="2100" dirty="0">
              <a:solidFill>
                <a:schemeClr val="bg1"/>
              </a:solidFill>
            </a:endParaRPr>
          </a:p>
          <a:p>
            <a:r>
              <a:rPr lang="en-US" sz="2100" dirty="0">
                <a:solidFill>
                  <a:schemeClr val="bg1"/>
                </a:solidFill>
              </a:rPr>
              <a:t>Oral Health</a:t>
            </a:r>
          </a:p>
          <a:p>
            <a:r>
              <a:rPr lang="en-US" sz="2100" dirty="0">
                <a:solidFill>
                  <a:schemeClr val="bg1"/>
                </a:solidFill>
              </a:rPr>
              <a:t>Children with access to a school nurse*</a:t>
            </a:r>
          </a:p>
          <a:p>
            <a:r>
              <a:rPr lang="en-US" sz="2100" dirty="0">
                <a:solidFill>
                  <a:schemeClr val="bg1"/>
                </a:solidFill>
              </a:rPr>
              <a:t>Teen mothers*</a:t>
            </a:r>
          </a:p>
          <a:p>
            <a:r>
              <a:rPr lang="en-US" sz="2100" dirty="0">
                <a:solidFill>
                  <a:schemeClr val="bg1"/>
                </a:solidFill>
              </a:rPr>
              <a:t>Sexually Transmitted Diseases (STDs)*</a:t>
            </a:r>
          </a:p>
          <a:p>
            <a:r>
              <a:rPr lang="en-US" sz="2000" dirty="0">
                <a:solidFill>
                  <a:schemeClr val="bg1"/>
                </a:solidFill>
              </a:rPr>
              <a:t>Hospitalizations for Self-Inflicted Injuries*</a:t>
            </a:r>
          </a:p>
          <a:p>
            <a:r>
              <a:rPr lang="en-US" sz="2000" dirty="0">
                <a:solidFill>
                  <a:schemeClr val="bg1"/>
                </a:solidFill>
              </a:rPr>
              <a:t>Hospitalizations for Eating Disorders*</a:t>
            </a:r>
          </a:p>
          <a:p>
            <a:endParaRPr lang="en-US" sz="2100" dirty="0">
              <a:solidFill>
                <a:schemeClr val="bg1"/>
              </a:solidFill>
            </a:endParaRPr>
          </a:p>
          <a:p>
            <a:endParaRPr lang="en-US" sz="2100" baseline="30000" dirty="0">
              <a:solidFill>
                <a:schemeClr val="bg1"/>
              </a:solidFill>
            </a:endParaRPr>
          </a:p>
          <a:p>
            <a:pPr marL="0" indent="0">
              <a:buNone/>
            </a:pPr>
            <a:endParaRPr lang="en-US" sz="2100" dirty="0">
              <a:solidFill>
                <a:schemeClr val="bg1"/>
              </a:solidFill>
            </a:endParaRPr>
          </a:p>
          <a:p>
            <a:endParaRPr lang="en-US" sz="2100" dirty="0">
              <a:solidFill>
                <a:schemeClr val="bg1"/>
              </a:solidFill>
            </a:endParaRPr>
          </a:p>
          <a:p>
            <a:pPr marL="0" indent="0">
              <a:buNone/>
            </a:pPr>
            <a:endParaRPr lang="en-US" sz="2100" dirty="0">
              <a:solidFill>
                <a:schemeClr val="bg1"/>
              </a:solidFill>
            </a:endParaRPr>
          </a:p>
          <a:p>
            <a:endParaRPr lang="en-US" sz="2100" dirty="0">
              <a:solidFill>
                <a:schemeClr val="bg1"/>
              </a:solidFill>
            </a:endParaRPr>
          </a:p>
          <a:p>
            <a:endParaRPr lang="en-US" sz="2100" dirty="0">
              <a:solidFill>
                <a:schemeClr val="bg1"/>
              </a:solidFill>
            </a:endParaRPr>
          </a:p>
          <a:p>
            <a:pPr marL="0" indent="0">
              <a:buNone/>
            </a:pPr>
            <a:endParaRPr lang="en-US" sz="2100" dirty="0">
              <a:solidFill>
                <a:schemeClr val="bg1"/>
              </a:solidFill>
            </a:endParaRPr>
          </a:p>
          <a:p>
            <a:endParaRPr lang="en-US" sz="2100" dirty="0">
              <a:solidFill>
                <a:schemeClr val="bg1"/>
              </a:solidFill>
            </a:endParaRPr>
          </a:p>
        </p:txBody>
      </p:sp>
    </p:spTree>
    <p:extLst>
      <p:ext uri="{BB962C8B-B14F-4D97-AF65-F5344CB8AC3E}">
        <p14:creationId xmlns:p14="http://schemas.microsoft.com/office/powerpoint/2010/main" val="203137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1C0677-F9BA-CC4F-A67A-358D5CF43187}"/>
              </a:ext>
            </a:extLst>
          </p:cNvPr>
          <p:cNvSpPr txBox="1"/>
          <p:nvPr/>
        </p:nvSpPr>
        <p:spPr>
          <a:xfrm>
            <a:off x="10363200" y="153888"/>
            <a:ext cx="1641375" cy="369332"/>
          </a:xfrm>
          <a:prstGeom prst="rect">
            <a:avLst/>
          </a:prstGeom>
          <a:solidFill>
            <a:schemeClr val="accent6"/>
          </a:solidFill>
        </p:spPr>
        <p:txBody>
          <a:bodyPr wrap="square" rtlCol="0">
            <a:spAutoFit/>
          </a:bodyPr>
          <a:lstStyle/>
          <a:p>
            <a:pPr algn="ctr"/>
            <a:r>
              <a:rPr lang="en-US" b="1" dirty="0">
                <a:solidFill>
                  <a:schemeClr val="bg1"/>
                </a:solidFill>
              </a:rPr>
              <a:t>1</a:t>
            </a:r>
            <a:r>
              <a:rPr lang="en-US" b="1" baseline="30000" dirty="0">
                <a:solidFill>
                  <a:schemeClr val="bg1"/>
                </a:solidFill>
              </a:rPr>
              <a:t>st</a:t>
            </a:r>
            <a:r>
              <a:rPr lang="en-US" b="1" dirty="0">
                <a:solidFill>
                  <a:schemeClr val="bg1"/>
                </a:solidFill>
              </a:rPr>
              <a:t> Quartile</a:t>
            </a:r>
          </a:p>
        </p:txBody>
      </p:sp>
      <p:graphicFrame>
        <p:nvGraphicFramePr>
          <p:cNvPr id="7" name="Chart 6">
            <a:extLst>
              <a:ext uri="{FF2B5EF4-FFF2-40B4-BE49-F238E27FC236}">
                <a16:creationId xmlns:a16="http://schemas.microsoft.com/office/drawing/2014/main" id="{0F7635E5-4873-704E-9BB2-298E24AD5CA6}"/>
              </a:ext>
            </a:extLst>
          </p:cNvPr>
          <p:cNvGraphicFramePr>
            <a:graphicFrameLocks/>
          </p:cNvGraphicFramePr>
          <p:nvPr>
            <p:extLst>
              <p:ext uri="{D42A27DB-BD31-4B8C-83A1-F6EECF244321}">
                <p14:modId xmlns:p14="http://schemas.microsoft.com/office/powerpoint/2010/main" val="3821420951"/>
              </p:ext>
            </p:extLst>
          </p:nvPr>
        </p:nvGraphicFramePr>
        <p:xfrm>
          <a:off x="1237003" y="268224"/>
          <a:ext cx="9717994" cy="65897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67C6D4C-42F5-CF43-B61E-3DFE7419EEF4}"/>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spTree>
    <p:extLst>
      <p:ext uri="{BB962C8B-B14F-4D97-AF65-F5344CB8AC3E}">
        <p14:creationId xmlns:p14="http://schemas.microsoft.com/office/powerpoint/2010/main" val="404242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71936F1-AC1B-BD4B-8BED-3B5E8DF171F7}"/>
              </a:ext>
            </a:extLst>
          </p:cNvPr>
          <p:cNvGraphicFramePr>
            <a:graphicFrameLocks/>
          </p:cNvGraphicFramePr>
          <p:nvPr>
            <p:extLst>
              <p:ext uri="{D42A27DB-BD31-4B8C-83A1-F6EECF244321}">
                <p14:modId xmlns:p14="http://schemas.microsoft.com/office/powerpoint/2010/main" val="2382809419"/>
              </p:ext>
            </p:extLst>
          </p:nvPr>
        </p:nvGraphicFramePr>
        <p:xfrm>
          <a:off x="1607344" y="14288"/>
          <a:ext cx="897731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9BA718F-CD9A-9540-9039-19079069753C}"/>
              </a:ext>
            </a:extLst>
          </p:cNvPr>
          <p:cNvSpPr txBox="1"/>
          <p:nvPr/>
        </p:nvSpPr>
        <p:spPr>
          <a:xfrm>
            <a:off x="10277420" y="6465122"/>
            <a:ext cx="2024742" cy="523220"/>
          </a:xfrm>
          <a:prstGeom prst="rect">
            <a:avLst/>
          </a:prstGeom>
          <a:noFill/>
        </p:spPr>
        <p:txBody>
          <a:bodyPr wrap="square" rtlCol="0">
            <a:spAutoFit/>
          </a:bodyPr>
          <a:lstStyle/>
          <a:p>
            <a:r>
              <a:rPr lang="en-US" sz="1400" dirty="0">
                <a:solidFill>
                  <a:schemeClr val="bg2">
                    <a:lumMod val="50000"/>
                  </a:schemeClr>
                </a:solidFill>
              </a:rPr>
              <a:t>Source: Dr. Scott Tomar</a:t>
            </a:r>
          </a:p>
          <a:p>
            <a:endParaRPr lang="en-US" sz="1400" dirty="0">
              <a:solidFill>
                <a:schemeClr val="bg2">
                  <a:lumMod val="50000"/>
                </a:schemeClr>
              </a:solidFill>
            </a:endParaRPr>
          </a:p>
        </p:txBody>
      </p:sp>
    </p:spTree>
    <p:extLst>
      <p:ext uri="{BB962C8B-B14F-4D97-AF65-F5344CB8AC3E}">
        <p14:creationId xmlns:p14="http://schemas.microsoft.com/office/powerpoint/2010/main" val="15553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14FA96-84E0-5048-8A98-3DEA59FF1542}"/>
              </a:ext>
            </a:extLst>
          </p:cNvPr>
          <p:cNvSpPr txBox="1"/>
          <p:nvPr/>
        </p:nvSpPr>
        <p:spPr>
          <a:xfrm>
            <a:off x="10167258" y="6353298"/>
            <a:ext cx="2024742" cy="738664"/>
          </a:xfrm>
          <a:prstGeom prst="rect">
            <a:avLst/>
          </a:prstGeom>
          <a:noFill/>
        </p:spPr>
        <p:txBody>
          <a:bodyPr wrap="square" rtlCol="0">
            <a:spAutoFit/>
          </a:bodyPr>
          <a:lstStyle/>
          <a:p>
            <a:r>
              <a:rPr lang="en-US" sz="1400" dirty="0">
                <a:solidFill>
                  <a:schemeClr val="accent3">
                    <a:lumMod val="75000"/>
                  </a:schemeClr>
                </a:solidFill>
              </a:rPr>
              <a:t>Source: Dr. Tomar Scott, UF College of Dentistry </a:t>
            </a:r>
          </a:p>
          <a:p>
            <a:endParaRPr lang="en-US" sz="1400" dirty="0"/>
          </a:p>
        </p:txBody>
      </p:sp>
      <p:graphicFrame>
        <p:nvGraphicFramePr>
          <p:cNvPr id="4" name="Chart 3">
            <a:extLst>
              <a:ext uri="{FF2B5EF4-FFF2-40B4-BE49-F238E27FC236}">
                <a16:creationId xmlns:a16="http://schemas.microsoft.com/office/drawing/2014/main" id="{57B38732-3E00-DB4B-A293-512B356419DE}"/>
              </a:ext>
            </a:extLst>
          </p:cNvPr>
          <p:cNvGraphicFramePr>
            <a:graphicFrameLocks/>
          </p:cNvGraphicFramePr>
          <p:nvPr>
            <p:extLst>
              <p:ext uri="{D42A27DB-BD31-4B8C-83A1-F6EECF244321}">
                <p14:modId xmlns:p14="http://schemas.microsoft.com/office/powerpoint/2010/main" val="3461252267"/>
              </p:ext>
            </p:extLst>
          </p:nvPr>
        </p:nvGraphicFramePr>
        <p:xfrm>
          <a:off x="1666875" y="0"/>
          <a:ext cx="8858250" cy="6743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979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0C77B-4263-DD4F-AA1C-6B0CDEFDC98C}"/>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Kotelchuck Index</a:t>
            </a:r>
          </a:p>
          <a:p>
            <a:endParaRPr lang="en-US" sz="1400" dirty="0"/>
          </a:p>
        </p:txBody>
      </p:sp>
      <p:graphicFrame>
        <p:nvGraphicFramePr>
          <p:cNvPr id="5" name="Chart 4">
            <a:extLst>
              <a:ext uri="{FF2B5EF4-FFF2-40B4-BE49-F238E27FC236}">
                <a16:creationId xmlns:a16="http://schemas.microsoft.com/office/drawing/2014/main" id="{8E90CB83-2B43-3946-8A2A-EB50164DF87F}"/>
              </a:ext>
            </a:extLst>
          </p:cNvPr>
          <p:cNvGraphicFramePr>
            <a:graphicFrameLocks/>
          </p:cNvGraphicFramePr>
          <p:nvPr>
            <p:extLst>
              <p:ext uri="{D42A27DB-BD31-4B8C-83A1-F6EECF244321}">
                <p14:modId xmlns:p14="http://schemas.microsoft.com/office/powerpoint/2010/main" val="284631410"/>
              </p:ext>
            </p:extLst>
          </p:nvPr>
        </p:nvGraphicFramePr>
        <p:xfrm>
          <a:off x="1381173" y="207264"/>
          <a:ext cx="9916480" cy="6650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28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7E226D-9B14-2846-A4D2-2F75BCC01417}"/>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4" name="Chart 3">
            <a:extLst>
              <a:ext uri="{FF2B5EF4-FFF2-40B4-BE49-F238E27FC236}">
                <a16:creationId xmlns:a16="http://schemas.microsoft.com/office/drawing/2014/main" id="{AEB18908-3408-5C44-9A09-86ABE3A7ACED}"/>
              </a:ext>
            </a:extLst>
          </p:cNvPr>
          <p:cNvGraphicFramePr>
            <a:graphicFrameLocks/>
          </p:cNvGraphicFramePr>
          <p:nvPr>
            <p:extLst>
              <p:ext uri="{D42A27DB-BD31-4B8C-83A1-F6EECF244321}">
                <p14:modId xmlns:p14="http://schemas.microsoft.com/office/powerpoint/2010/main" val="190754809"/>
              </p:ext>
            </p:extLst>
          </p:nvPr>
        </p:nvGraphicFramePr>
        <p:xfrm>
          <a:off x="1214439" y="256032"/>
          <a:ext cx="9629774" cy="6601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52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793011-3FAA-2441-A68F-468C1F53B8FA}"/>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4" name="Chart 3">
            <a:extLst>
              <a:ext uri="{FF2B5EF4-FFF2-40B4-BE49-F238E27FC236}">
                <a16:creationId xmlns:a16="http://schemas.microsoft.com/office/drawing/2014/main" id="{EC9212CC-458C-764E-B306-E0570F599BAC}"/>
              </a:ext>
            </a:extLst>
          </p:cNvPr>
          <p:cNvGraphicFramePr>
            <a:graphicFrameLocks/>
          </p:cNvGraphicFramePr>
          <p:nvPr>
            <p:extLst>
              <p:ext uri="{D42A27DB-BD31-4B8C-83A1-F6EECF244321}">
                <p14:modId xmlns:p14="http://schemas.microsoft.com/office/powerpoint/2010/main" val="3271102419"/>
              </p:ext>
            </p:extLst>
          </p:nvPr>
        </p:nvGraphicFramePr>
        <p:xfrm>
          <a:off x="1100138" y="207264"/>
          <a:ext cx="9872661" cy="665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142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4D6295EE-0BBF-DD46-9787-8F40ED1826C6}"/>
              </a:ext>
            </a:extLst>
          </p:cNvPr>
          <p:cNvPicPr>
            <a:picLocks noGrp="1" noChangeAspect="1"/>
          </p:cNvPicPr>
          <p:nvPr>
            <p:ph idx="1"/>
          </p:nvPr>
        </p:nvPicPr>
        <p:blipFill>
          <a:blip r:embed="rId2"/>
          <a:stretch>
            <a:fillRect/>
          </a:stretch>
        </p:blipFill>
        <p:spPr>
          <a:xfrm>
            <a:off x="0" y="0"/>
            <a:ext cx="6001406" cy="6858000"/>
          </a:xfrm>
        </p:spPr>
      </p:pic>
    </p:spTree>
    <p:extLst>
      <p:ext uri="{BB962C8B-B14F-4D97-AF65-F5344CB8AC3E}">
        <p14:creationId xmlns:p14="http://schemas.microsoft.com/office/powerpoint/2010/main" val="12664059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5F18B-642A-304D-84EE-3F4A3CBE8E59}"/>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4" name="Chart 3">
            <a:extLst>
              <a:ext uri="{FF2B5EF4-FFF2-40B4-BE49-F238E27FC236}">
                <a16:creationId xmlns:a16="http://schemas.microsoft.com/office/drawing/2014/main" id="{7DF8B2AF-E679-EB48-8C95-897FB455D2C4}"/>
              </a:ext>
            </a:extLst>
          </p:cNvPr>
          <p:cNvGraphicFramePr>
            <a:graphicFrameLocks/>
          </p:cNvGraphicFramePr>
          <p:nvPr>
            <p:extLst>
              <p:ext uri="{D42A27DB-BD31-4B8C-83A1-F6EECF244321}">
                <p14:modId xmlns:p14="http://schemas.microsoft.com/office/powerpoint/2010/main" val="495874154"/>
              </p:ext>
            </p:extLst>
          </p:nvPr>
        </p:nvGraphicFramePr>
        <p:xfrm>
          <a:off x="1535759" y="280416"/>
          <a:ext cx="9579916" cy="6577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70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2BA32-6310-D440-B0E2-BB81D4C2846A}"/>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4" name="Chart 3">
            <a:extLst>
              <a:ext uri="{FF2B5EF4-FFF2-40B4-BE49-F238E27FC236}">
                <a16:creationId xmlns:a16="http://schemas.microsoft.com/office/drawing/2014/main" id="{13D9BE7D-0F62-864A-B51D-13BF78C2CA5A}"/>
              </a:ext>
            </a:extLst>
          </p:cNvPr>
          <p:cNvGraphicFramePr>
            <a:graphicFrameLocks/>
          </p:cNvGraphicFramePr>
          <p:nvPr>
            <p:extLst>
              <p:ext uri="{D42A27DB-BD31-4B8C-83A1-F6EECF244321}">
                <p14:modId xmlns:p14="http://schemas.microsoft.com/office/powerpoint/2010/main" val="4285811639"/>
              </p:ext>
            </p:extLst>
          </p:nvPr>
        </p:nvGraphicFramePr>
        <p:xfrm>
          <a:off x="1435805" y="243840"/>
          <a:ext cx="9320389" cy="6532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833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2324598-5820-E046-989F-C90508DDC5D2}"/>
              </a:ext>
            </a:extLst>
          </p:cNvPr>
          <p:cNvGraphicFramePr>
            <a:graphicFrameLocks/>
          </p:cNvGraphicFramePr>
          <p:nvPr>
            <p:extLst>
              <p:ext uri="{D42A27DB-BD31-4B8C-83A1-F6EECF244321}">
                <p14:modId xmlns:p14="http://schemas.microsoft.com/office/powerpoint/2010/main" val="1961821979"/>
              </p:ext>
            </p:extLst>
          </p:nvPr>
        </p:nvGraphicFramePr>
        <p:xfrm>
          <a:off x="1403114" y="329184"/>
          <a:ext cx="9385772" cy="64788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A92BE07-902A-A343-83A7-0157BDE7131D}"/>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spTree>
    <p:extLst>
      <p:ext uri="{BB962C8B-B14F-4D97-AF65-F5344CB8AC3E}">
        <p14:creationId xmlns:p14="http://schemas.microsoft.com/office/powerpoint/2010/main" val="161984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D7726-5F58-A445-9CDE-30C955493637}"/>
              </a:ext>
            </a:extLst>
          </p:cNvPr>
          <p:cNvSpPr txBox="1"/>
          <p:nvPr/>
        </p:nvSpPr>
        <p:spPr>
          <a:xfrm>
            <a:off x="10363200" y="153888"/>
            <a:ext cx="1641375" cy="369332"/>
          </a:xfrm>
          <a:prstGeom prst="rect">
            <a:avLst/>
          </a:prstGeom>
          <a:solidFill>
            <a:srgbClr val="FF2600"/>
          </a:solidFill>
        </p:spPr>
        <p:txBody>
          <a:bodyPr wrap="square" rtlCol="0">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Quartile</a:t>
            </a:r>
          </a:p>
        </p:txBody>
      </p:sp>
      <p:sp>
        <p:nvSpPr>
          <p:cNvPr id="5" name="TextBox 4">
            <a:extLst>
              <a:ext uri="{FF2B5EF4-FFF2-40B4-BE49-F238E27FC236}">
                <a16:creationId xmlns:a16="http://schemas.microsoft.com/office/drawing/2014/main" id="{BBD7E146-54C9-1D47-A99F-580C698EAB5E}"/>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9" name="Chart 8">
            <a:extLst>
              <a:ext uri="{FF2B5EF4-FFF2-40B4-BE49-F238E27FC236}">
                <a16:creationId xmlns:a16="http://schemas.microsoft.com/office/drawing/2014/main" id="{B6DD774C-5CD2-8640-BDA1-DE32CFCE5A2B}"/>
              </a:ext>
            </a:extLst>
          </p:cNvPr>
          <p:cNvGraphicFramePr>
            <a:graphicFrameLocks/>
          </p:cNvGraphicFramePr>
          <p:nvPr>
            <p:extLst>
              <p:ext uri="{D42A27DB-BD31-4B8C-83A1-F6EECF244321}">
                <p14:modId xmlns:p14="http://schemas.microsoft.com/office/powerpoint/2010/main" val="3748416056"/>
              </p:ext>
            </p:extLst>
          </p:nvPr>
        </p:nvGraphicFramePr>
        <p:xfrm>
          <a:off x="1064302" y="153888"/>
          <a:ext cx="10073390" cy="6550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873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81B9E-E1F2-6D4D-BC18-154D3A134E7D}"/>
              </a:ext>
            </a:extLst>
          </p:cNvPr>
          <p:cNvSpPr txBox="1"/>
          <p:nvPr/>
        </p:nvSpPr>
        <p:spPr>
          <a:xfrm>
            <a:off x="10363200" y="153888"/>
            <a:ext cx="1641375" cy="369332"/>
          </a:xfrm>
          <a:prstGeom prst="rect">
            <a:avLst/>
          </a:prstGeom>
          <a:solidFill>
            <a:schemeClr val="accent6"/>
          </a:solidFill>
        </p:spPr>
        <p:txBody>
          <a:bodyPr wrap="square" rtlCol="0">
            <a:spAutoFit/>
          </a:bodyPr>
          <a:lstStyle/>
          <a:p>
            <a:pPr algn="ctr"/>
            <a:r>
              <a:rPr lang="en-US" b="1" dirty="0">
                <a:solidFill>
                  <a:schemeClr val="bg1"/>
                </a:solidFill>
              </a:rPr>
              <a:t>1st Quartile</a:t>
            </a:r>
          </a:p>
        </p:txBody>
      </p:sp>
      <p:sp>
        <p:nvSpPr>
          <p:cNvPr id="5" name="TextBox 4">
            <a:extLst>
              <a:ext uri="{FF2B5EF4-FFF2-40B4-BE49-F238E27FC236}">
                <a16:creationId xmlns:a16="http://schemas.microsoft.com/office/drawing/2014/main" id="{3D30555B-558C-424D-9B80-4A529089643E}"/>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8" name="Chart 7">
            <a:extLst>
              <a:ext uri="{FF2B5EF4-FFF2-40B4-BE49-F238E27FC236}">
                <a16:creationId xmlns:a16="http://schemas.microsoft.com/office/drawing/2014/main" id="{1F38F892-09DC-3343-8CD6-720CECB7FC10}"/>
              </a:ext>
            </a:extLst>
          </p:cNvPr>
          <p:cNvGraphicFramePr>
            <a:graphicFrameLocks/>
          </p:cNvGraphicFramePr>
          <p:nvPr>
            <p:extLst>
              <p:ext uri="{D42A27DB-BD31-4B8C-83A1-F6EECF244321}">
                <p14:modId xmlns:p14="http://schemas.microsoft.com/office/powerpoint/2010/main" val="2857188667"/>
              </p:ext>
            </p:extLst>
          </p:nvPr>
        </p:nvGraphicFramePr>
        <p:xfrm>
          <a:off x="1082040" y="246221"/>
          <a:ext cx="10027920" cy="6365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786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815A58-2471-D045-B149-4CB128D7E631}"/>
              </a:ext>
            </a:extLst>
          </p:cNvPr>
          <p:cNvSpPr txBox="1"/>
          <p:nvPr/>
        </p:nvSpPr>
        <p:spPr>
          <a:xfrm>
            <a:off x="10363200" y="153888"/>
            <a:ext cx="1641375" cy="369332"/>
          </a:xfrm>
          <a:prstGeom prst="rect">
            <a:avLst/>
          </a:prstGeom>
          <a:solidFill>
            <a:schemeClr val="accent6"/>
          </a:solidFill>
        </p:spPr>
        <p:txBody>
          <a:bodyPr wrap="square" rtlCol="0">
            <a:spAutoFit/>
          </a:bodyPr>
          <a:lstStyle/>
          <a:p>
            <a:pPr algn="ctr"/>
            <a:r>
              <a:rPr lang="en-US" b="1" dirty="0">
                <a:solidFill>
                  <a:schemeClr val="bg1"/>
                </a:solidFill>
              </a:rPr>
              <a:t>1</a:t>
            </a:r>
            <a:r>
              <a:rPr lang="en-US" b="1" baseline="30000" dirty="0">
                <a:solidFill>
                  <a:schemeClr val="bg1"/>
                </a:solidFill>
              </a:rPr>
              <a:t>st</a:t>
            </a:r>
            <a:r>
              <a:rPr lang="en-US" b="1" dirty="0">
                <a:solidFill>
                  <a:schemeClr val="bg1"/>
                </a:solidFill>
              </a:rPr>
              <a:t> Quartile</a:t>
            </a:r>
          </a:p>
        </p:txBody>
      </p:sp>
      <p:sp>
        <p:nvSpPr>
          <p:cNvPr id="5" name="TextBox 4">
            <a:extLst>
              <a:ext uri="{FF2B5EF4-FFF2-40B4-BE49-F238E27FC236}">
                <a16:creationId xmlns:a16="http://schemas.microsoft.com/office/drawing/2014/main" id="{1902CDD6-CD3B-6A4C-B38A-A77364C07770}"/>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8" name="Chart 7">
            <a:extLst>
              <a:ext uri="{FF2B5EF4-FFF2-40B4-BE49-F238E27FC236}">
                <a16:creationId xmlns:a16="http://schemas.microsoft.com/office/drawing/2014/main" id="{D5FA0120-3993-CC40-A405-8094D5020CDF}"/>
              </a:ext>
            </a:extLst>
          </p:cNvPr>
          <p:cNvGraphicFramePr>
            <a:graphicFrameLocks/>
          </p:cNvGraphicFramePr>
          <p:nvPr>
            <p:extLst>
              <p:ext uri="{D42A27DB-BD31-4B8C-83A1-F6EECF244321}">
                <p14:modId xmlns:p14="http://schemas.microsoft.com/office/powerpoint/2010/main" val="615297520"/>
              </p:ext>
            </p:extLst>
          </p:nvPr>
        </p:nvGraphicFramePr>
        <p:xfrm>
          <a:off x="1261872" y="195313"/>
          <a:ext cx="9668256" cy="6550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018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354F35-43BE-4143-A834-ED6838BE766A}"/>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7" name="Chart 6">
            <a:extLst>
              <a:ext uri="{FF2B5EF4-FFF2-40B4-BE49-F238E27FC236}">
                <a16:creationId xmlns:a16="http://schemas.microsoft.com/office/drawing/2014/main" id="{EE888343-CD8D-204C-A2FD-18B354715FC0}"/>
              </a:ext>
            </a:extLst>
          </p:cNvPr>
          <p:cNvGraphicFramePr>
            <a:graphicFrameLocks/>
          </p:cNvGraphicFramePr>
          <p:nvPr>
            <p:extLst>
              <p:ext uri="{D42A27DB-BD31-4B8C-83A1-F6EECF244321}">
                <p14:modId xmlns:p14="http://schemas.microsoft.com/office/powerpoint/2010/main" val="2291565702"/>
              </p:ext>
            </p:extLst>
          </p:nvPr>
        </p:nvGraphicFramePr>
        <p:xfrm>
          <a:off x="1188720" y="256032"/>
          <a:ext cx="9814560" cy="654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85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46EE69-F753-0442-8EB4-D42FAB1C3A7B}"/>
              </a:ext>
            </a:extLst>
          </p:cNvPr>
          <p:cNvSpPr txBox="1"/>
          <p:nvPr/>
        </p:nvSpPr>
        <p:spPr>
          <a:xfrm>
            <a:off x="10363200" y="153888"/>
            <a:ext cx="1641375" cy="369332"/>
          </a:xfrm>
          <a:prstGeom prst="rect">
            <a:avLst/>
          </a:prstGeom>
          <a:solidFill>
            <a:srgbClr val="FF2600"/>
          </a:solidFill>
        </p:spPr>
        <p:txBody>
          <a:bodyPr wrap="square" rtlCol="0">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Quartile</a:t>
            </a:r>
          </a:p>
        </p:txBody>
      </p:sp>
      <p:graphicFrame>
        <p:nvGraphicFramePr>
          <p:cNvPr id="7" name="Chart 6">
            <a:extLst>
              <a:ext uri="{FF2B5EF4-FFF2-40B4-BE49-F238E27FC236}">
                <a16:creationId xmlns:a16="http://schemas.microsoft.com/office/drawing/2014/main" id="{622512BD-E934-F040-B2BD-0389FA814A63}"/>
              </a:ext>
            </a:extLst>
          </p:cNvPr>
          <p:cNvGraphicFramePr>
            <a:graphicFrameLocks/>
          </p:cNvGraphicFramePr>
          <p:nvPr>
            <p:extLst>
              <p:ext uri="{D42A27DB-BD31-4B8C-83A1-F6EECF244321}">
                <p14:modId xmlns:p14="http://schemas.microsoft.com/office/powerpoint/2010/main" val="3026452842"/>
              </p:ext>
            </p:extLst>
          </p:nvPr>
        </p:nvGraphicFramePr>
        <p:xfrm>
          <a:off x="1018032" y="289560"/>
          <a:ext cx="10155936" cy="62788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35A47EF-04A4-B24F-AFA2-0B99EC9E0B05}"/>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spTree>
    <p:extLst>
      <p:ext uri="{BB962C8B-B14F-4D97-AF65-F5344CB8AC3E}">
        <p14:creationId xmlns:p14="http://schemas.microsoft.com/office/powerpoint/2010/main" val="363818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5AC51-D751-DE49-A0A9-6A91C8AC7C3D}"/>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graphicFrame>
        <p:nvGraphicFramePr>
          <p:cNvPr id="6" name="Chart 5">
            <a:extLst>
              <a:ext uri="{FF2B5EF4-FFF2-40B4-BE49-F238E27FC236}">
                <a16:creationId xmlns:a16="http://schemas.microsoft.com/office/drawing/2014/main" id="{8E8A51D9-B774-F64C-8134-23C595D8C35D}"/>
              </a:ext>
            </a:extLst>
          </p:cNvPr>
          <p:cNvGraphicFramePr>
            <a:graphicFrameLocks/>
          </p:cNvGraphicFramePr>
          <p:nvPr>
            <p:extLst>
              <p:ext uri="{D42A27DB-BD31-4B8C-83A1-F6EECF244321}">
                <p14:modId xmlns:p14="http://schemas.microsoft.com/office/powerpoint/2010/main" val="1209891456"/>
              </p:ext>
            </p:extLst>
          </p:nvPr>
        </p:nvGraphicFramePr>
        <p:xfrm>
          <a:off x="1237987" y="169639"/>
          <a:ext cx="9716025" cy="6518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148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2436A11-877A-244E-AA5B-F663A9170E8B}"/>
              </a:ext>
            </a:extLst>
          </p:cNvPr>
          <p:cNvGraphicFramePr>
            <a:graphicFrameLocks/>
          </p:cNvGraphicFramePr>
          <p:nvPr>
            <p:extLst>
              <p:ext uri="{D42A27DB-BD31-4B8C-83A1-F6EECF244321}">
                <p14:modId xmlns:p14="http://schemas.microsoft.com/office/powerpoint/2010/main" val="3756312093"/>
              </p:ext>
            </p:extLst>
          </p:nvPr>
        </p:nvGraphicFramePr>
        <p:xfrm>
          <a:off x="0" y="481262"/>
          <a:ext cx="12192000" cy="63767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A54B09E-07E5-0D41-99B1-E3D092B15E85}"/>
              </a:ext>
            </a:extLst>
          </p:cNvPr>
          <p:cNvSpPr txBox="1"/>
          <p:nvPr/>
        </p:nvSpPr>
        <p:spPr>
          <a:xfrm>
            <a:off x="1971397" y="153888"/>
            <a:ext cx="1425390" cy="400110"/>
          </a:xfrm>
          <a:prstGeom prst="rect">
            <a:avLst/>
          </a:prstGeom>
          <a:solidFill>
            <a:schemeClr val="accent4"/>
          </a:solidFill>
        </p:spPr>
        <p:txBody>
          <a:bodyPr wrap="none" rtlCol="0">
            <a:spAutoFit/>
          </a:bodyPr>
          <a:lstStyle/>
          <a:p>
            <a:r>
              <a:rPr lang="en-US" sz="2000" b="1" dirty="0">
                <a:solidFill>
                  <a:schemeClr val="bg1"/>
                </a:solidFill>
              </a:rPr>
              <a:t>2</a:t>
            </a:r>
            <a:r>
              <a:rPr lang="en-US" sz="2000" b="1" baseline="30000" dirty="0">
                <a:solidFill>
                  <a:schemeClr val="bg1"/>
                </a:solidFill>
              </a:rPr>
              <a:t>nd</a:t>
            </a:r>
            <a:r>
              <a:rPr lang="en-US" b="1" dirty="0">
                <a:solidFill>
                  <a:schemeClr val="bg1"/>
                </a:solidFill>
              </a:rPr>
              <a:t> </a:t>
            </a:r>
            <a:r>
              <a:rPr lang="en-US" sz="2000" b="1" dirty="0">
                <a:solidFill>
                  <a:schemeClr val="bg1"/>
                </a:solidFill>
              </a:rPr>
              <a:t>Quartile</a:t>
            </a:r>
          </a:p>
        </p:txBody>
      </p:sp>
      <p:sp>
        <p:nvSpPr>
          <p:cNvPr id="5" name="TextBox 4">
            <a:extLst>
              <a:ext uri="{FF2B5EF4-FFF2-40B4-BE49-F238E27FC236}">
                <a16:creationId xmlns:a16="http://schemas.microsoft.com/office/drawing/2014/main" id="{0E4AFBFC-5637-B34D-995A-229CB42E8AAE}"/>
              </a:ext>
            </a:extLst>
          </p:cNvPr>
          <p:cNvSpPr txBox="1"/>
          <p:nvPr/>
        </p:nvSpPr>
        <p:spPr>
          <a:xfrm>
            <a:off x="10312400" y="184666"/>
            <a:ext cx="1641375" cy="369332"/>
          </a:xfrm>
          <a:prstGeom prst="rect">
            <a:avLst/>
          </a:prstGeom>
          <a:solidFill>
            <a:schemeClr val="accent6"/>
          </a:solidFill>
        </p:spPr>
        <p:txBody>
          <a:bodyPr wrap="square" rtlCol="0">
            <a:spAutoFit/>
          </a:bodyPr>
          <a:lstStyle/>
          <a:p>
            <a:pPr algn="ctr"/>
            <a:r>
              <a:rPr lang="en-US" b="1" dirty="0">
                <a:solidFill>
                  <a:schemeClr val="bg1"/>
                </a:solidFill>
              </a:rPr>
              <a:t>1</a:t>
            </a:r>
            <a:r>
              <a:rPr lang="en-US" b="1" baseline="30000" dirty="0">
                <a:solidFill>
                  <a:schemeClr val="bg1"/>
                </a:solidFill>
              </a:rPr>
              <a:t>st</a:t>
            </a:r>
            <a:r>
              <a:rPr lang="en-US" b="1" dirty="0">
                <a:solidFill>
                  <a:schemeClr val="bg1"/>
                </a:solidFill>
              </a:rPr>
              <a:t> Quartile</a:t>
            </a:r>
          </a:p>
        </p:txBody>
      </p:sp>
    </p:spTree>
    <p:extLst>
      <p:ext uri="{BB962C8B-B14F-4D97-AF65-F5344CB8AC3E}">
        <p14:creationId xmlns:p14="http://schemas.microsoft.com/office/powerpoint/2010/main" val="126984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DDE5ED-4C21-8543-B3C5-8F2039D799F6}"/>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Committee Members</a:t>
            </a:r>
          </a:p>
        </p:txBody>
      </p:sp>
      <p:cxnSp>
        <p:nvCxnSpPr>
          <p:cNvPr id="45" name="Straight Connector 44">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3849F4-B7CD-474B-8108-ED2DCA175382}"/>
              </a:ext>
            </a:extLst>
          </p:cNvPr>
          <p:cNvSpPr>
            <a:spLocks noGrp="1"/>
          </p:cNvSpPr>
          <p:nvPr>
            <p:ph idx="1"/>
          </p:nvPr>
        </p:nvSpPr>
        <p:spPr>
          <a:xfrm>
            <a:off x="838200" y="2269173"/>
            <a:ext cx="10515600" cy="3659988"/>
          </a:xfrm>
        </p:spPr>
        <p:txBody>
          <a:bodyPr numCol="2">
            <a:normAutofit/>
          </a:bodyPr>
          <a:lstStyle/>
          <a:p>
            <a:r>
              <a:rPr lang="en-US" sz="1900" b="1" dirty="0">
                <a:solidFill>
                  <a:schemeClr val="bg1"/>
                </a:solidFill>
              </a:rPr>
              <a:t>Naima Brown</a:t>
            </a:r>
            <a:r>
              <a:rPr lang="en-US" sz="1900" dirty="0">
                <a:solidFill>
                  <a:schemeClr val="bg1"/>
                </a:solidFill>
              </a:rPr>
              <a:t>, Santa Fe College Student Affairs</a:t>
            </a:r>
          </a:p>
          <a:p>
            <a:r>
              <a:rPr lang="en-US" sz="1900" b="1" dirty="0">
                <a:solidFill>
                  <a:schemeClr val="bg1"/>
                </a:solidFill>
              </a:rPr>
              <a:t>Chris </a:t>
            </a:r>
            <a:r>
              <a:rPr lang="en-US" sz="1900" b="1" dirty="0" err="1">
                <a:solidFill>
                  <a:schemeClr val="bg1"/>
                </a:solidFill>
              </a:rPr>
              <a:t>Busey</a:t>
            </a:r>
            <a:r>
              <a:rPr lang="en-US" sz="1900" dirty="0">
                <a:solidFill>
                  <a:schemeClr val="bg1"/>
                </a:solidFill>
              </a:rPr>
              <a:t>, </a:t>
            </a:r>
            <a:r>
              <a:rPr lang="en-US" sz="1900" i="1" dirty="0">
                <a:solidFill>
                  <a:schemeClr val="bg1"/>
                </a:solidFill>
              </a:rPr>
              <a:t>UF College of Education </a:t>
            </a:r>
          </a:p>
          <a:p>
            <a:r>
              <a:rPr lang="en-US" sz="1900" b="1" dirty="0">
                <a:solidFill>
                  <a:schemeClr val="bg1"/>
                </a:solidFill>
              </a:rPr>
              <a:t>Patricia Carroll</a:t>
            </a:r>
            <a:r>
              <a:rPr lang="en-US" sz="1900" dirty="0">
                <a:solidFill>
                  <a:schemeClr val="bg1"/>
                </a:solidFill>
              </a:rPr>
              <a:t>, </a:t>
            </a:r>
            <a:r>
              <a:rPr lang="en-US" sz="1900" i="1" dirty="0">
                <a:solidFill>
                  <a:schemeClr val="bg1"/>
                </a:solidFill>
              </a:rPr>
              <a:t>Partnership for Strong Families</a:t>
            </a:r>
          </a:p>
          <a:p>
            <a:r>
              <a:rPr lang="en-US" sz="1900" b="1" dirty="0">
                <a:solidFill>
                  <a:schemeClr val="bg1"/>
                </a:solidFill>
              </a:rPr>
              <a:t>Maureen Conroy</a:t>
            </a:r>
            <a:r>
              <a:rPr lang="en-US" sz="1900" dirty="0">
                <a:solidFill>
                  <a:schemeClr val="bg1"/>
                </a:solidFill>
              </a:rPr>
              <a:t>, </a:t>
            </a:r>
            <a:r>
              <a:rPr lang="en-US" sz="1900" i="1" dirty="0">
                <a:solidFill>
                  <a:schemeClr val="bg1"/>
                </a:solidFill>
              </a:rPr>
              <a:t>UF Anita Zucker Center </a:t>
            </a:r>
          </a:p>
          <a:p>
            <a:r>
              <a:rPr lang="en-US" sz="1900" b="1" dirty="0">
                <a:solidFill>
                  <a:schemeClr val="bg1"/>
                </a:solidFill>
              </a:rPr>
              <a:t>Roger </a:t>
            </a:r>
            <a:r>
              <a:rPr lang="en-US" sz="1900" b="1" dirty="0" err="1">
                <a:solidFill>
                  <a:schemeClr val="bg1"/>
                </a:solidFill>
              </a:rPr>
              <a:t>Dolz</a:t>
            </a:r>
            <a:r>
              <a:rPr lang="en-US" sz="1900" dirty="0">
                <a:solidFill>
                  <a:schemeClr val="bg1"/>
                </a:solidFill>
              </a:rPr>
              <a:t>, </a:t>
            </a:r>
            <a:r>
              <a:rPr lang="en-US" sz="1900" i="1" dirty="0">
                <a:solidFill>
                  <a:schemeClr val="bg1"/>
                </a:solidFill>
              </a:rPr>
              <a:t>Alachua County Health Department</a:t>
            </a:r>
          </a:p>
          <a:p>
            <a:r>
              <a:rPr lang="en-US" sz="1900" b="1" dirty="0">
                <a:solidFill>
                  <a:schemeClr val="bg1"/>
                </a:solidFill>
              </a:rPr>
              <a:t>Jeff Feller</a:t>
            </a:r>
            <a:r>
              <a:rPr lang="en-US" sz="1900" dirty="0">
                <a:solidFill>
                  <a:schemeClr val="bg1"/>
                </a:solidFill>
              </a:rPr>
              <a:t>, </a:t>
            </a:r>
            <a:r>
              <a:rPr lang="en-US" sz="1900" i="1" dirty="0" err="1">
                <a:solidFill>
                  <a:schemeClr val="bg1"/>
                </a:solidFill>
              </a:rPr>
              <a:t>WellFlorida</a:t>
            </a:r>
            <a:endParaRPr lang="en-US" sz="1900" i="1" dirty="0">
              <a:solidFill>
                <a:schemeClr val="bg1"/>
              </a:solidFill>
            </a:endParaRPr>
          </a:p>
          <a:p>
            <a:r>
              <a:rPr lang="en-US" sz="1900" b="1" dirty="0">
                <a:solidFill>
                  <a:schemeClr val="bg1"/>
                </a:solidFill>
              </a:rPr>
              <a:t>Kate Fogarty</a:t>
            </a:r>
            <a:r>
              <a:rPr lang="en-US" sz="1900" dirty="0">
                <a:solidFill>
                  <a:schemeClr val="bg1"/>
                </a:solidFill>
              </a:rPr>
              <a:t>, </a:t>
            </a:r>
            <a:r>
              <a:rPr lang="en-US" sz="1900" i="1" dirty="0">
                <a:solidFill>
                  <a:schemeClr val="bg1"/>
                </a:solidFill>
              </a:rPr>
              <a:t>UF Department of Family, Youth, and Communities Science</a:t>
            </a:r>
          </a:p>
          <a:p>
            <a:r>
              <a:rPr lang="en-US" sz="1900" b="1" dirty="0">
                <a:solidFill>
                  <a:schemeClr val="bg1"/>
                </a:solidFill>
              </a:rPr>
              <a:t>Matthew </a:t>
            </a:r>
            <a:r>
              <a:rPr lang="en-US" sz="1900" b="1" dirty="0" err="1">
                <a:solidFill>
                  <a:schemeClr val="bg1"/>
                </a:solidFill>
              </a:rPr>
              <a:t>Gurka</a:t>
            </a:r>
            <a:r>
              <a:rPr lang="en-US" sz="1900" dirty="0">
                <a:solidFill>
                  <a:schemeClr val="bg1"/>
                </a:solidFill>
              </a:rPr>
              <a:t>, </a:t>
            </a:r>
            <a:r>
              <a:rPr lang="en-US" sz="1900" i="1" dirty="0">
                <a:solidFill>
                  <a:schemeClr val="bg1"/>
                </a:solidFill>
              </a:rPr>
              <a:t>UF Institute for Child Health Policy</a:t>
            </a:r>
          </a:p>
          <a:p>
            <a:r>
              <a:rPr lang="en-US" sz="1900" b="1" dirty="0">
                <a:solidFill>
                  <a:schemeClr val="bg1"/>
                </a:solidFill>
              </a:rPr>
              <a:t>Diedre </a:t>
            </a:r>
            <a:r>
              <a:rPr lang="en-US" sz="1900" b="1" dirty="0" err="1">
                <a:solidFill>
                  <a:schemeClr val="bg1"/>
                </a:solidFill>
              </a:rPr>
              <a:t>Houchen</a:t>
            </a:r>
            <a:r>
              <a:rPr lang="en-US" sz="1900" dirty="0">
                <a:solidFill>
                  <a:schemeClr val="bg1"/>
                </a:solidFill>
              </a:rPr>
              <a:t>, </a:t>
            </a:r>
            <a:r>
              <a:rPr lang="en-US" sz="1900" i="1" dirty="0">
                <a:solidFill>
                  <a:schemeClr val="bg1"/>
                </a:solidFill>
              </a:rPr>
              <a:t>UF Center for the Study of Race &amp; Race Relations</a:t>
            </a:r>
          </a:p>
          <a:p>
            <a:r>
              <a:rPr lang="en-US" sz="1900" b="1" dirty="0">
                <a:solidFill>
                  <a:schemeClr val="bg1"/>
                </a:solidFill>
              </a:rPr>
              <a:t>Herman Knopf</a:t>
            </a:r>
            <a:r>
              <a:rPr lang="en-US" sz="1900" dirty="0">
                <a:solidFill>
                  <a:schemeClr val="bg1"/>
                </a:solidFill>
              </a:rPr>
              <a:t>, Chair, </a:t>
            </a:r>
            <a:r>
              <a:rPr lang="en-US" sz="1900" i="1" dirty="0">
                <a:solidFill>
                  <a:schemeClr val="bg1"/>
                </a:solidFill>
              </a:rPr>
              <a:t>UF Anita Zucker Center</a:t>
            </a:r>
          </a:p>
          <a:p>
            <a:r>
              <a:rPr lang="en-US" sz="1900" b="1" dirty="0">
                <a:solidFill>
                  <a:schemeClr val="bg1"/>
                </a:solidFill>
              </a:rPr>
              <a:t>Maggie </a:t>
            </a:r>
            <a:r>
              <a:rPr lang="en-US" sz="1900" b="1" dirty="0" err="1">
                <a:solidFill>
                  <a:schemeClr val="bg1"/>
                </a:solidFill>
              </a:rPr>
              <a:t>Labarta</a:t>
            </a:r>
            <a:r>
              <a:rPr lang="en-US" sz="1900" b="1" dirty="0">
                <a:solidFill>
                  <a:schemeClr val="bg1"/>
                </a:solidFill>
              </a:rPr>
              <a:t>*,</a:t>
            </a:r>
            <a:r>
              <a:rPr lang="en-US" sz="1900" dirty="0">
                <a:solidFill>
                  <a:schemeClr val="bg1"/>
                </a:solidFill>
              </a:rPr>
              <a:t> </a:t>
            </a:r>
            <a:r>
              <a:rPr lang="en-US" sz="1900" i="1" dirty="0">
                <a:solidFill>
                  <a:schemeClr val="bg1"/>
                </a:solidFill>
              </a:rPr>
              <a:t>Retired Behavioral Health CEO</a:t>
            </a:r>
          </a:p>
          <a:p>
            <a:r>
              <a:rPr lang="en-US" sz="1900" b="1" dirty="0">
                <a:solidFill>
                  <a:schemeClr val="bg1"/>
                </a:solidFill>
              </a:rPr>
              <a:t>Mae Quinn</a:t>
            </a:r>
            <a:r>
              <a:rPr lang="en-US" sz="1900" dirty="0">
                <a:solidFill>
                  <a:schemeClr val="bg1"/>
                </a:solidFill>
              </a:rPr>
              <a:t>, </a:t>
            </a:r>
            <a:r>
              <a:rPr lang="en-US" sz="1900" i="1" dirty="0">
                <a:solidFill>
                  <a:schemeClr val="bg1"/>
                </a:solidFill>
              </a:rPr>
              <a:t>UF Levin College of Law</a:t>
            </a:r>
          </a:p>
          <a:p>
            <a:r>
              <a:rPr lang="en-US" sz="1900" b="1" dirty="0">
                <a:solidFill>
                  <a:schemeClr val="bg1"/>
                </a:solidFill>
              </a:rPr>
              <a:t>Rosana </a:t>
            </a:r>
            <a:r>
              <a:rPr lang="en-US" sz="1900" b="1" dirty="0" err="1">
                <a:solidFill>
                  <a:schemeClr val="bg1"/>
                </a:solidFill>
              </a:rPr>
              <a:t>Resende</a:t>
            </a:r>
            <a:r>
              <a:rPr lang="en-US" sz="1900" dirty="0">
                <a:solidFill>
                  <a:schemeClr val="bg1"/>
                </a:solidFill>
              </a:rPr>
              <a:t>, </a:t>
            </a:r>
            <a:r>
              <a:rPr lang="en-US" sz="1900" i="1" dirty="0">
                <a:solidFill>
                  <a:schemeClr val="bg1"/>
                </a:solidFill>
              </a:rPr>
              <a:t>UF Center for Latin American Studies</a:t>
            </a:r>
          </a:p>
          <a:p>
            <a:r>
              <a:rPr lang="en-US" sz="1900" b="1" dirty="0">
                <a:solidFill>
                  <a:schemeClr val="bg1"/>
                </a:solidFill>
              </a:rPr>
              <a:t>Carol Ruth</a:t>
            </a:r>
            <a:r>
              <a:rPr lang="en-US" sz="1900" dirty="0">
                <a:solidFill>
                  <a:schemeClr val="bg1"/>
                </a:solidFill>
              </a:rPr>
              <a:t>, </a:t>
            </a:r>
            <a:r>
              <a:rPr lang="en-US" sz="1900" i="1" dirty="0">
                <a:solidFill>
                  <a:schemeClr val="bg1"/>
                </a:solidFill>
              </a:rPr>
              <a:t>Partnership for Strong Families</a:t>
            </a:r>
          </a:p>
          <a:p>
            <a:r>
              <a:rPr lang="en-US" sz="1900" b="1" dirty="0">
                <a:solidFill>
                  <a:schemeClr val="bg1"/>
                </a:solidFill>
              </a:rPr>
              <a:t>Patricia Snyder*, </a:t>
            </a:r>
            <a:r>
              <a:rPr lang="en-US" sz="1900" i="1" dirty="0">
                <a:solidFill>
                  <a:schemeClr val="bg1"/>
                </a:solidFill>
              </a:rPr>
              <a:t>UF Anita Zucker Center</a:t>
            </a:r>
          </a:p>
        </p:txBody>
      </p:sp>
      <p:sp>
        <p:nvSpPr>
          <p:cNvPr id="4" name="TextBox 3">
            <a:extLst>
              <a:ext uri="{FF2B5EF4-FFF2-40B4-BE49-F238E27FC236}">
                <a16:creationId xmlns:a16="http://schemas.microsoft.com/office/drawing/2014/main" id="{4FBEF659-BB2D-1E4B-9778-7183A44F5986}"/>
              </a:ext>
            </a:extLst>
          </p:cNvPr>
          <p:cNvSpPr txBox="1"/>
          <p:nvPr/>
        </p:nvSpPr>
        <p:spPr>
          <a:xfrm>
            <a:off x="5651426" y="6056279"/>
            <a:ext cx="6219010" cy="369332"/>
          </a:xfrm>
          <a:prstGeom prst="rect">
            <a:avLst/>
          </a:prstGeom>
          <a:noFill/>
        </p:spPr>
        <p:txBody>
          <a:bodyPr wrap="none" rtlCol="0">
            <a:spAutoFit/>
          </a:bodyPr>
          <a:lstStyle/>
          <a:p>
            <a:r>
              <a:rPr lang="en-US" dirty="0">
                <a:solidFill>
                  <a:schemeClr val="bg1"/>
                </a:solidFill>
              </a:rPr>
              <a:t>* Member, Children’s Trust of Alachua County Board of Directors </a:t>
            </a:r>
          </a:p>
        </p:txBody>
      </p:sp>
    </p:spTree>
    <p:extLst>
      <p:ext uri="{BB962C8B-B14F-4D97-AF65-F5344CB8AC3E}">
        <p14:creationId xmlns:p14="http://schemas.microsoft.com/office/powerpoint/2010/main" val="3259128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676C-DBCC-854A-954C-CBB530815A81}"/>
              </a:ext>
            </a:extLst>
          </p:cNvPr>
          <p:cNvSpPr>
            <a:spLocks noGrp="1"/>
          </p:cNvSpPr>
          <p:nvPr>
            <p:ph type="title"/>
          </p:nvPr>
        </p:nvSpPr>
        <p:spPr/>
        <p:txBody>
          <a:bodyPr/>
          <a:lstStyle/>
          <a:p>
            <a:r>
              <a:rPr lang="en-US" dirty="0"/>
              <a:t>Hospitalizations for Self Inflicted Injuries</a:t>
            </a:r>
            <a:br>
              <a:rPr lang="en-US" dirty="0"/>
            </a:br>
            <a:r>
              <a:rPr lang="en-US" dirty="0"/>
              <a:t>Ages 12-18</a:t>
            </a:r>
          </a:p>
        </p:txBody>
      </p:sp>
      <p:sp>
        <p:nvSpPr>
          <p:cNvPr id="3" name="Content Placeholder 2">
            <a:extLst>
              <a:ext uri="{FF2B5EF4-FFF2-40B4-BE49-F238E27FC236}">
                <a16:creationId xmlns:a16="http://schemas.microsoft.com/office/drawing/2014/main" id="{C067FB6C-DD7A-B246-9EAB-01376BD3E9A5}"/>
              </a:ext>
            </a:extLst>
          </p:cNvPr>
          <p:cNvSpPr>
            <a:spLocks noGrp="1"/>
          </p:cNvSpPr>
          <p:nvPr>
            <p:ph idx="1"/>
          </p:nvPr>
        </p:nvSpPr>
        <p:spPr>
          <a:xfrm>
            <a:off x="838200" y="1825625"/>
            <a:ext cx="11353800" cy="4351338"/>
          </a:xfrm>
        </p:spPr>
        <p:txBody>
          <a:bodyPr/>
          <a:lstStyle/>
          <a:p>
            <a:pPr marL="0" indent="0">
              <a:buNone/>
            </a:pPr>
            <a:r>
              <a:rPr lang="en-US" b="1" dirty="0"/>
              <a:t>Rate per 100,000 children</a:t>
            </a:r>
          </a:p>
          <a:p>
            <a:pPr marL="0" indent="0">
              <a:buNone/>
            </a:pPr>
            <a:r>
              <a:rPr lang="en-US" dirty="0"/>
              <a:t>Alachua County: </a:t>
            </a:r>
            <a:r>
              <a:rPr lang="en-US" b="1" dirty="0"/>
              <a:t>170.2  </a:t>
            </a:r>
          </a:p>
          <a:p>
            <a:pPr marL="0" indent="0">
              <a:buNone/>
            </a:pPr>
            <a:r>
              <a:rPr lang="en-US" dirty="0"/>
              <a:t>State of Florida: 70.3 </a:t>
            </a:r>
          </a:p>
          <a:p>
            <a:pPr marL="0" indent="0">
              <a:buNone/>
            </a:pPr>
            <a:endParaRPr lang="en-US" dirty="0"/>
          </a:p>
          <a:p>
            <a:pPr marL="0" indent="0">
              <a:buNone/>
            </a:pPr>
            <a:endParaRPr lang="en-US" dirty="0"/>
          </a:p>
          <a:p>
            <a:pPr marL="0" indent="0">
              <a:buNone/>
            </a:pPr>
            <a:r>
              <a:rPr lang="en-US" sz="3200" b="1" dirty="0"/>
              <a:t>Alachua County’s rate is 2.42 times higher than state of Florida</a:t>
            </a:r>
          </a:p>
        </p:txBody>
      </p:sp>
      <p:sp>
        <p:nvSpPr>
          <p:cNvPr id="4" name="TextBox 3">
            <a:extLst>
              <a:ext uri="{FF2B5EF4-FFF2-40B4-BE49-F238E27FC236}">
                <a16:creationId xmlns:a16="http://schemas.microsoft.com/office/drawing/2014/main" id="{9E473EE4-4BFB-2F4F-9CFE-760A36C43EEC}"/>
              </a:ext>
            </a:extLst>
          </p:cNvPr>
          <p:cNvSpPr txBox="1"/>
          <p:nvPr/>
        </p:nvSpPr>
        <p:spPr>
          <a:xfrm>
            <a:off x="10363200" y="153888"/>
            <a:ext cx="1641375" cy="369332"/>
          </a:xfrm>
          <a:prstGeom prst="rect">
            <a:avLst/>
          </a:prstGeom>
          <a:solidFill>
            <a:srgbClr val="FF2600"/>
          </a:solidFill>
        </p:spPr>
        <p:txBody>
          <a:bodyPr wrap="square" rtlCol="0">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Quartile</a:t>
            </a:r>
          </a:p>
        </p:txBody>
      </p:sp>
      <p:sp>
        <p:nvSpPr>
          <p:cNvPr id="6" name="TextBox 5">
            <a:extLst>
              <a:ext uri="{FF2B5EF4-FFF2-40B4-BE49-F238E27FC236}">
                <a16:creationId xmlns:a16="http://schemas.microsoft.com/office/drawing/2014/main" id="{07F07A15-065D-FC43-B04B-C6FDBF9ADC96}"/>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spTree>
    <p:extLst>
      <p:ext uri="{BB962C8B-B14F-4D97-AF65-F5344CB8AC3E}">
        <p14:creationId xmlns:p14="http://schemas.microsoft.com/office/powerpoint/2010/main" val="346377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F60E-C18B-6444-8896-5A3FBF2AB94B}"/>
              </a:ext>
            </a:extLst>
          </p:cNvPr>
          <p:cNvSpPr>
            <a:spLocks noGrp="1"/>
          </p:cNvSpPr>
          <p:nvPr>
            <p:ph type="title"/>
          </p:nvPr>
        </p:nvSpPr>
        <p:spPr/>
        <p:txBody>
          <a:bodyPr/>
          <a:lstStyle/>
          <a:p>
            <a:r>
              <a:rPr lang="en-US" dirty="0"/>
              <a:t>Hospitalizations for Eating Disorders</a:t>
            </a:r>
            <a:br>
              <a:rPr lang="en-US" dirty="0"/>
            </a:br>
            <a:r>
              <a:rPr lang="en-US" dirty="0"/>
              <a:t>Ages 12-18</a:t>
            </a:r>
          </a:p>
        </p:txBody>
      </p:sp>
      <p:sp>
        <p:nvSpPr>
          <p:cNvPr id="3" name="Content Placeholder 2">
            <a:extLst>
              <a:ext uri="{FF2B5EF4-FFF2-40B4-BE49-F238E27FC236}">
                <a16:creationId xmlns:a16="http://schemas.microsoft.com/office/drawing/2014/main" id="{4B99317E-EE8E-2D44-B98B-B250E994B5CB}"/>
              </a:ext>
            </a:extLst>
          </p:cNvPr>
          <p:cNvSpPr>
            <a:spLocks noGrp="1"/>
          </p:cNvSpPr>
          <p:nvPr>
            <p:ph idx="1"/>
          </p:nvPr>
        </p:nvSpPr>
        <p:spPr/>
        <p:txBody>
          <a:bodyPr/>
          <a:lstStyle/>
          <a:p>
            <a:pPr marL="0" indent="0">
              <a:buNone/>
            </a:pPr>
            <a:r>
              <a:rPr lang="en-US" b="1" dirty="0"/>
              <a:t>Rate per 100,000 Children</a:t>
            </a:r>
          </a:p>
          <a:p>
            <a:pPr marL="0" indent="0">
              <a:buNone/>
            </a:pPr>
            <a:r>
              <a:rPr lang="en-US" dirty="0"/>
              <a:t>Alachua County: 84.3</a:t>
            </a:r>
          </a:p>
          <a:p>
            <a:pPr marL="0" indent="0">
              <a:buNone/>
            </a:pPr>
            <a:r>
              <a:rPr lang="en-US" dirty="0"/>
              <a:t>State of Florida: 37.0 </a:t>
            </a:r>
          </a:p>
          <a:p>
            <a:pPr marL="0" indent="0">
              <a:buNone/>
            </a:pPr>
            <a:endParaRPr lang="en-US" dirty="0"/>
          </a:p>
          <a:p>
            <a:pPr marL="0" indent="0">
              <a:buNone/>
            </a:pPr>
            <a:r>
              <a:rPr lang="en-US" b="1" dirty="0"/>
              <a:t>Alachua County’s rate is 2.28 times higher than the state of Florida</a:t>
            </a:r>
          </a:p>
        </p:txBody>
      </p:sp>
      <p:sp>
        <p:nvSpPr>
          <p:cNvPr id="4" name="TextBox 3">
            <a:extLst>
              <a:ext uri="{FF2B5EF4-FFF2-40B4-BE49-F238E27FC236}">
                <a16:creationId xmlns:a16="http://schemas.microsoft.com/office/drawing/2014/main" id="{A5DA3E91-C938-5E44-9ECD-D4C3AD19BCDD}"/>
              </a:ext>
            </a:extLst>
          </p:cNvPr>
          <p:cNvSpPr txBox="1"/>
          <p:nvPr/>
        </p:nvSpPr>
        <p:spPr>
          <a:xfrm>
            <a:off x="10167258" y="6483927"/>
            <a:ext cx="2024742" cy="523220"/>
          </a:xfrm>
          <a:prstGeom prst="rect">
            <a:avLst/>
          </a:prstGeom>
          <a:noFill/>
        </p:spPr>
        <p:txBody>
          <a:bodyPr wrap="square" rtlCol="0">
            <a:spAutoFit/>
          </a:bodyPr>
          <a:lstStyle/>
          <a:p>
            <a:r>
              <a:rPr lang="en-US" sz="1400" dirty="0">
                <a:solidFill>
                  <a:schemeClr val="accent3">
                    <a:lumMod val="75000"/>
                  </a:schemeClr>
                </a:solidFill>
              </a:rPr>
              <a:t>Source: FL Health Charts</a:t>
            </a:r>
          </a:p>
          <a:p>
            <a:endParaRPr lang="en-US" sz="1400" dirty="0"/>
          </a:p>
        </p:txBody>
      </p:sp>
    </p:spTree>
    <p:extLst>
      <p:ext uri="{BB962C8B-B14F-4D97-AF65-F5344CB8AC3E}">
        <p14:creationId xmlns:p14="http://schemas.microsoft.com/office/powerpoint/2010/main" val="1628264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088F1-5DD2-CA40-9272-B581B86D3156}"/>
              </a:ext>
            </a:extLst>
          </p:cNvPr>
          <p:cNvSpPr>
            <a:spLocks noGrp="1"/>
          </p:cNvSpPr>
          <p:nvPr>
            <p:ph type="title"/>
          </p:nvPr>
        </p:nvSpPr>
        <p:spPr>
          <a:xfrm>
            <a:off x="838200" y="631825"/>
            <a:ext cx="10515600" cy="1325563"/>
          </a:xfrm>
        </p:spPr>
        <p:txBody>
          <a:bodyPr>
            <a:normAutofit/>
          </a:bodyPr>
          <a:lstStyle/>
          <a:p>
            <a:pPr algn="ctr"/>
            <a:r>
              <a:rPr lang="en-US" sz="4000" b="1" dirty="0">
                <a:solidFill>
                  <a:schemeClr val="bg1"/>
                </a:solidFill>
              </a:rPr>
              <a:t>All children are born healthy and remain healthy. </a:t>
            </a:r>
            <a:br>
              <a:rPr lang="en-US" dirty="0">
                <a:solidFill>
                  <a:schemeClr val="bg1"/>
                </a:solidFill>
              </a:rPr>
            </a:br>
            <a:r>
              <a:rPr lang="en-US" i="1" dirty="0">
                <a:solidFill>
                  <a:schemeClr val="bg1"/>
                </a:solidFill>
              </a:rPr>
              <a:t>Data Development Agenda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22EFEF-02DD-504F-8D15-E43712E7558F}"/>
              </a:ext>
            </a:extLst>
          </p:cNvPr>
          <p:cNvSpPr>
            <a:spLocks noGrp="1"/>
          </p:cNvSpPr>
          <p:nvPr>
            <p:ph idx="1"/>
          </p:nvPr>
        </p:nvSpPr>
        <p:spPr>
          <a:xfrm>
            <a:off x="838200" y="2269173"/>
            <a:ext cx="10515600" cy="3659988"/>
          </a:xfrm>
        </p:spPr>
        <p:txBody>
          <a:bodyPr numCol="2">
            <a:normAutofit/>
          </a:bodyPr>
          <a:lstStyle/>
          <a:p>
            <a:r>
              <a:rPr lang="en-US" sz="2400" dirty="0">
                <a:solidFill>
                  <a:schemeClr val="bg1"/>
                </a:solidFill>
              </a:rPr>
              <a:t>Children can regulate emotions and behavior</a:t>
            </a:r>
          </a:p>
          <a:p>
            <a:r>
              <a:rPr lang="en-US" sz="2400" dirty="0">
                <a:solidFill>
                  <a:schemeClr val="bg1"/>
                </a:solidFill>
              </a:rPr>
              <a:t>Number of children referred to mental health services and able to access </a:t>
            </a:r>
          </a:p>
          <a:p>
            <a:r>
              <a:rPr lang="en-US" sz="2400" dirty="0">
                <a:solidFill>
                  <a:schemeClr val="bg1"/>
                </a:solidFill>
              </a:rPr>
              <a:t>Schools offering PE or period of physical activity to all students</a:t>
            </a:r>
          </a:p>
          <a:p>
            <a:pPr marL="0" indent="0">
              <a:buNone/>
            </a:pPr>
            <a:endParaRPr lang="en-US" sz="2400" dirty="0">
              <a:solidFill>
                <a:schemeClr val="bg1"/>
              </a:solidFill>
            </a:endParaRPr>
          </a:p>
          <a:p>
            <a:pPr marL="0" indent="0">
              <a:buNone/>
            </a:pPr>
            <a:endParaRPr lang="en-US" sz="2400" dirty="0">
              <a:solidFill>
                <a:schemeClr val="bg1"/>
              </a:solidFill>
            </a:endParaRPr>
          </a:p>
          <a:p>
            <a:r>
              <a:rPr lang="en-US" sz="2400" dirty="0">
                <a:solidFill>
                  <a:schemeClr val="bg1"/>
                </a:solidFill>
              </a:rPr>
              <a:t>Pre-K children who can self regulate and communicate their feelings/emotions </a:t>
            </a:r>
          </a:p>
          <a:p>
            <a:r>
              <a:rPr lang="en-US" sz="2400" dirty="0">
                <a:solidFill>
                  <a:schemeClr val="bg1"/>
                </a:solidFill>
              </a:rPr>
              <a:t>Young children who are a healthy weight</a:t>
            </a:r>
          </a:p>
          <a:p>
            <a:r>
              <a:rPr lang="en-US" sz="2400" dirty="0">
                <a:solidFill>
                  <a:schemeClr val="bg1"/>
                </a:solidFill>
              </a:rPr>
              <a:t>Physical activity available to youth during out of school programs</a:t>
            </a:r>
          </a:p>
        </p:txBody>
      </p:sp>
    </p:spTree>
    <p:extLst>
      <p:ext uri="{BB962C8B-B14F-4D97-AF65-F5344CB8AC3E}">
        <p14:creationId xmlns:p14="http://schemas.microsoft.com/office/powerpoint/2010/main" val="342490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84538EC-F246-8E4F-BC7D-C82B45C8F22D}"/>
              </a:ext>
            </a:extLst>
          </p:cNvPr>
          <p:cNvPicPr>
            <a:picLocks noChangeAspect="1"/>
          </p:cNvPicPr>
          <p:nvPr/>
        </p:nvPicPr>
        <p:blipFill>
          <a:blip r:embed="rId2"/>
          <a:stretch>
            <a:fillRect/>
          </a:stretch>
        </p:blipFill>
        <p:spPr>
          <a:xfrm>
            <a:off x="6096000" y="0"/>
            <a:ext cx="4266252"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B92CDAB-0BC1-6642-B170-EB35B5E64400}"/>
              </a:ext>
            </a:extLst>
          </p:cNvPr>
          <p:cNvPicPr>
            <a:picLocks noChangeAspect="1"/>
          </p:cNvPicPr>
          <p:nvPr/>
        </p:nvPicPr>
        <p:blipFill rotWithShape="1">
          <a:blip r:embed="rId3"/>
          <a:srcRect t="17205"/>
          <a:stretch/>
        </p:blipFill>
        <p:spPr>
          <a:xfrm>
            <a:off x="1646598" y="0"/>
            <a:ext cx="4449402" cy="6893523"/>
          </a:xfrm>
          <a:prstGeom prst="rect">
            <a:avLst/>
          </a:prstGeom>
        </p:spPr>
      </p:pic>
      <p:sp>
        <p:nvSpPr>
          <p:cNvPr id="10" name="TextBox 9">
            <a:extLst>
              <a:ext uri="{FF2B5EF4-FFF2-40B4-BE49-F238E27FC236}">
                <a16:creationId xmlns:a16="http://schemas.microsoft.com/office/drawing/2014/main" id="{435AD8EE-4FD8-CC47-AF41-8C40D83D41B6}"/>
              </a:ext>
            </a:extLst>
          </p:cNvPr>
          <p:cNvSpPr txBox="1"/>
          <p:nvPr/>
        </p:nvSpPr>
        <p:spPr>
          <a:xfrm>
            <a:off x="147484" y="29498"/>
            <a:ext cx="1366271" cy="369332"/>
          </a:xfrm>
          <a:prstGeom prst="rect">
            <a:avLst/>
          </a:prstGeom>
          <a:noFill/>
        </p:spPr>
        <p:txBody>
          <a:bodyPr wrap="none" rtlCol="0">
            <a:spAutoFit/>
          </a:bodyPr>
          <a:lstStyle/>
          <a:p>
            <a:pPr algn="ctr"/>
            <a:r>
              <a:rPr lang="en-US" dirty="0">
                <a:solidFill>
                  <a:schemeClr val="bg1"/>
                </a:solidFill>
                <a:hlinkClick r:id="rId4">
                  <a:extLst>
                    <a:ext uri="{A12FA001-AC4F-418D-AE19-62706E023703}">
                      <ahyp:hlinkClr xmlns:ahyp="http://schemas.microsoft.com/office/drawing/2018/hyperlinkcolor" val="tx"/>
                    </a:ext>
                  </a:extLst>
                </a:hlinkClick>
              </a:rPr>
              <a:t>Access Here </a:t>
            </a:r>
            <a:endParaRPr lang="en-US" dirty="0">
              <a:solidFill>
                <a:schemeClr val="bg1"/>
              </a:solidFill>
            </a:endParaRPr>
          </a:p>
        </p:txBody>
      </p:sp>
      <p:sp>
        <p:nvSpPr>
          <p:cNvPr id="5" name="Rectangle 4">
            <a:extLst>
              <a:ext uri="{FF2B5EF4-FFF2-40B4-BE49-F238E27FC236}">
                <a16:creationId xmlns:a16="http://schemas.microsoft.com/office/drawing/2014/main" id="{E623182D-7E1E-7743-9DCA-3111127DC6D1}"/>
              </a:ext>
            </a:extLst>
          </p:cNvPr>
          <p:cNvSpPr/>
          <p:nvPr/>
        </p:nvSpPr>
        <p:spPr>
          <a:xfrm>
            <a:off x="6096000" y="6082748"/>
            <a:ext cx="4266252" cy="775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437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088F1-5DD2-CA40-9272-B581B86D3156}"/>
              </a:ext>
            </a:extLst>
          </p:cNvPr>
          <p:cNvSpPr>
            <a:spLocks noGrp="1"/>
          </p:cNvSpPr>
          <p:nvPr>
            <p:ph type="title"/>
          </p:nvPr>
        </p:nvSpPr>
        <p:spPr>
          <a:xfrm>
            <a:off x="838200" y="631825"/>
            <a:ext cx="10515600" cy="1325563"/>
          </a:xfrm>
        </p:spPr>
        <p:txBody>
          <a:bodyPr>
            <a:normAutofit fontScale="90000"/>
          </a:bodyPr>
          <a:lstStyle/>
          <a:p>
            <a:pPr algn="ctr"/>
            <a:r>
              <a:rPr lang="en-US" sz="4000" b="1" dirty="0">
                <a:solidFill>
                  <a:schemeClr val="bg1"/>
                </a:solidFill>
              </a:rPr>
              <a:t>All children can learn what they need to be successful.</a:t>
            </a:r>
            <a:br>
              <a:rPr lang="en-US" dirty="0">
                <a:solidFill>
                  <a:schemeClr val="bg1"/>
                </a:solidFill>
              </a:rPr>
            </a:br>
            <a:r>
              <a:rPr lang="en-US" i="1" dirty="0">
                <a:solidFill>
                  <a:schemeClr val="bg1"/>
                </a:solidFill>
              </a:rPr>
              <a:t>Indicators</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22EFEF-02DD-504F-8D15-E43712E7558F}"/>
              </a:ext>
            </a:extLst>
          </p:cNvPr>
          <p:cNvSpPr>
            <a:spLocks noGrp="1"/>
          </p:cNvSpPr>
          <p:nvPr>
            <p:ph idx="1"/>
          </p:nvPr>
        </p:nvSpPr>
        <p:spPr>
          <a:xfrm>
            <a:off x="838200" y="2269173"/>
            <a:ext cx="10515600" cy="3659988"/>
          </a:xfrm>
        </p:spPr>
        <p:txBody>
          <a:bodyPr numCol="2">
            <a:normAutofit/>
          </a:bodyPr>
          <a:lstStyle/>
          <a:p>
            <a:pPr marL="0" indent="0">
              <a:buNone/>
            </a:pPr>
            <a:r>
              <a:rPr lang="en-US" sz="2400" b="1" u="sng" dirty="0">
                <a:solidFill>
                  <a:schemeClr val="bg1"/>
                </a:solidFill>
              </a:rPr>
              <a:t>Early Childhood </a:t>
            </a:r>
          </a:p>
          <a:p>
            <a:r>
              <a:rPr lang="en-US" sz="2400" dirty="0">
                <a:solidFill>
                  <a:schemeClr val="bg1"/>
                </a:solidFill>
              </a:rPr>
              <a:t>Childcare accessibility </a:t>
            </a:r>
          </a:p>
          <a:p>
            <a:r>
              <a:rPr lang="en-US" sz="2400" dirty="0">
                <a:solidFill>
                  <a:schemeClr val="bg1"/>
                </a:solidFill>
              </a:rPr>
              <a:t>Children enrolled in Voluntary Pre-Kindergarten (VPK) </a:t>
            </a:r>
          </a:p>
          <a:p>
            <a:r>
              <a:rPr lang="en-US" sz="2400" dirty="0">
                <a:solidFill>
                  <a:schemeClr val="bg1"/>
                </a:solidFill>
              </a:rPr>
              <a:t>Kindergarten readiness rate</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pPr marL="0" indent="0">
              <a:buNone/>
            </a:pPr>
            <a:r>
              <a:rPr lang="en-US" sz="2400" b="1" u="sng" dirty="0">
                <a:solidFill>
                  <a:schemeClr val="bg1"/>
                </a:solidFill>
              </a:rPr>
              <a:t>School Age </a:t>
            </a:r>
          </a:p>
          <a:p>
            <a:r>
              <a:rPr lang="en-US" sz="2400" dirty="0">
                <a:solidFill>
                  <a:schemeClr val="bg1"/>
                </a:solidFill>
              </a:rPr>
              <a:t>FSA ELA: 3</a:t>
            </a:r>
            <a:r>
              <a:rPr lang="en-US" sz="2400" baseline="30000" dirty="0">
                <a:solidFill>
                  <a:schemeClr val="bg1"/>
                </a:solidFill>
              </a:rPr>
              <a:t>rd</a:t>
            </a:r>
            <a:r>
              <a:rPr lang="en-US" sz="2400" dirty="0">
                <a:solidFill>
                  <a:schemeClr val="bg1"/>
                </a:solidFill>
              </a:rPr>
              <a:t>, 8</a:t>
            </a:r>
            <a:r>
              <a:rPr lang="en-US" sz="2400" baseline="30000" dirty="0">
                <a:solidFill>
                  <a:schemeClr val="bg1"/>
                </a:solidFill>
              </a:rPr>
              <a:t>th</a:t>
            </a:r>
            <a:r>
              <a:rPr lang="en-US" sz="2400" dirty="0">
                <a:solidFill>
                  <a:schemeClr val="bg1"/>
                </a:solidFill>
              </a:rPr>
              <a:t>, 10</a:t>
            </a:r>
            <a:r>
              <a:rPr lang="en-US" sz="2400" baseline="30000" dirty="0">
                <a:solidFill>
                  <a:schemeClr val="bg1"/>
                </a:solidFill>
              </a:rPr>
              <a:t>th</a:t>
            </a:r>
            <a:r>
              <a:rPr lang="en-US" sz="2400" dirty="0">
                <a:solidFill>
                  <a:schemeClr val="bg1"/>
                </a:solidFill>
              </a:rPr>
              <a:t> Grades</a:t>
            </a:r>
          </a:p>
          <a:p>
            <a:r>
              <a:rPr lang="en-US" sz="2400" dirty="0">
                <a:solidFill>
                  <a:schemeClr val="bg1"/>
                </a:solidFill>
              </a:rPr>
              <a:t>FSA Mathematics: 3</a:t>
            </a:r>
            <a:r>
              <a:rPr lang="en-US" sz="2400" baseline="30000" dirty="0">
                <a:solidFill>
                  <a:schemeClr val="bg1"/>
                </a:solidFill>
              </a:rPr>
              <a:t>rd</a:t>
            </a:r>
            <a:r>
              <a:rPr lang="en-US" sz="2400" dirty="0">
                <a:solidFill>
                  <a:schemeClr val="bg1"/>
                </a:solidFill>
              </a:rPr>
              <a:t>, 8</a:t>
            </a:r>
            <a:r>
              <a:rPr lang="en-US" sz="2400" baseline="30000" dirty="0">
                <a:solidFill>
                  <a:schemeClr val="bg1"/>
                </a:solidFill>
              </a:rPr>
              <a:t>th</a:t>
            </a:r>
            <a:r>
              <a:rPr lang="en-US" sz="2400" dirty="0">
                <a:solidFill>
                  <a:schemeClr val="bg1"/>
                </a:solidFill>
              </a:rPr>
              <a:t> Grades</a:t>
            </a:r>
          </a:p>
          <a:p>
            <a:r>
              <a:rPr lang="en-US" sz="2400" dirty="0">
                <a:solidFill>
                  <a:schemeClr val="bg1"/>
                </a:solidFill>
              </a:rPr>
              <a:t>Out of School Suspensions K-12*</a:t>
            </a:r>
          </a:p>
          <a:p>
            <a:r>
              <a:rPr lang="en-US" sz="2400" dirty="0">
                <a:solidFill>
                  <a:schemeClr val="bg1"/>
                </a:solidFill>
              </a:rPr>
              <a:t>Students absent 21+ days from School*</a:t>
            </a:r>
          </a:p>
          <a:p>
            <a:r>
              <a:rPr lang="en-US" sz="2400" dirty="0">
                <a:solidFill>
                  <a:schemeClr val="bg1"/>
                </a:solidFill>
              </a:rPr>
              <a:t>High School graduation rates*</a:t>
            </a:r>
          </a:p>
          <a:p>
            <a:pPr marL="0" indent="0">
              <a:buNone/>
            </a:pPr>
            <a:r>
              <a:rPr lang="en-US" sz="2400" dirty="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852028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DE8B3-CCCC-394A-88ED-4E4ABF2C2A1D}"/>
              </a:ext>
            </a:extLst>
          </p:cNvPr>
          <p:cNvPicPr>
            <a:picLocks noChangeAspect="1"/>
          </p:cNvPicPr>
          <p:nvPr/>
        </p:nvPicPr>
        <p:blipFill>
          <a:blip r:embed="rId2"/>
          <a:stretch>
            <a:fillRect/>
          </a:stretch>
        </p:blipFill>
        <p:spPr>
          <a:xfrm>
            <a:off x="3793255" y="0"/>
            <a:ext cx="8398746" cy="6857999"/>
          </a:xfrm>
          <a:prstGeom prst="rect">
            <a:avLst/>
          </a:prstGeom>
        </p:spPr>
      </p:pic>
      <p:sp>
        <p:nvSpPr>
          <p:cNvPr id="2" name="TextBox 1">
            <a:extLst>
              <a:ext uri="{FF2B5EF4-FFF2-40B4-BE49-F238E27FC236}">
                <a16:creationId xmlns:a16="http://schemas.microsoft.com/office/drawing/2014/main" id="{9709C32E-B5D4-C74D-A3D9-D0D835699D8A}"/>
              </a:ext>
            </a:extLst>
          </p:cNvPr>
          <p:cNvSpPr txBox="1"/>
          <p:nvPr/>
        </p:nvSpPr>
        <p:spPr>
          <a:xfrm>
            <a:off x="182796" y="1436914"/>
            <a:ext cx="3610459" cy="5262979"/>
          </a:xfrm>
          <a:prstGeom prst="rect">
            <a:avLst/>
          </a:prstGeom>
          <a:noFill/>
        </p:spPr>
        <p:txBody>
          <a:bodyPr wrap="square" rtlCol="0">
            <a:spAutoFit/>
          </a:bodyPr>
          <a:lstStyle/>
          <a:p>
            <a:pPr algn="ctr"/>
            <a:r>
              <a:rPr lang="en-US" sz="2400" b="1" dirty="0"/>
              <a:t>Florida </a:t>
            </a:r>
          </a:p>
          <a:p>
            <a:pPr algn="ctr"/>
            <a:r>
              <a:rPr lang="en-US" sz="2400" b="1" dirty="0"/>
              <a:t>School Readiness Program</a:t>
            </a:r>
          </a:p>
          <a:p>
            <a:r>
              <a:rPr lang="en-US" sz="2400" dirty="0"/>
              <a:t>Means-tested program to support access to quality child care</a:t>
            </a:r>
          </a:p>
          <a:p>
            <a:endParaRPr lang="en-US" sz="2400" dirty="0"/>
          </a:p>
          <a:p>
            <a:r>
              <a:rPr lang="en-US" sz="2400" dirty="0"/>
              <a:t>Family eligibility:</a:t>
            </a:r>
          </a:p>
          <a:p>
            <a:pPr marL="342900" indent="-342900">
              <a:buFont typeface="Arial" panose="020B0604020202020204" pitchFamily="34" charset="0"/>
              <a:buChar char="•"/>
            </a:pPr>
            <a:r>
              <a:rPr lang="en-US" sz="2400" dirty="0"/>
              <a:t>Families under 150%FPL</a:t>
            </a:r>
          </a:p>
          <a:p>
            <a:pPr marL="342900" indent="-342900">
              <a:buFont typeface="Arial" panose="020B0604020202020204" pitchFamily="34" charset="0"/>
              <a:buChar char="•"/>
            </a:pPr>
            <a:r>
              <a:rPr lang="en-US" sz="2400" dirty="0"/>
              <a:t>Working or in school</a:t>
            </a:r>
          </a:p>
          <a:p>
            <a:pPr marL="342900" indent="-342900">
              <a:buFont typeface="Arial" panose="020B0604020202020204" pitchFamily="34" charset="0"/>
              <a:buChar char="•"/>
            </a:pPr>
            <a:endParaRPr lang="en-US" sz="2400" dirty="0"/>
          </a:p>
          <a:p>
            <a:r>
              <a:rPr lang="en-US" sz="2400" dirty="0"/>
              <a:t>Provider participation: </a:t>
            </a:r>
          </a:p>
          <a:p>
            <a:pPr marL="342900" indent="-342900">
              <a:buFont typeface="Arial" panose="020B0604020202020204" pitchFamily="34" charset="0"/>
              <a:buChar char="•"/>
            </a:pPr>
            <a:r>
              <a:rPr lang="en-US" sz="2400" dirty="0"/>
              <a:t>Voluntary </a:t>
            </a:r>
          </a:p>
          <a:p>
            <a:pPr marL="342900" indent="-342900">
              <a:buFont typeface="Arial" panose="020B0604020202020204" pitchFamily="34" charset="0"/>
              <a:buChar char="•"/>
            </a:pPr>
            <a:r>
              <a:rPr lang="en-US" sz="2400" dirty="0"/>
              <a:t>Home-based and Center-based</a:t>
            </a:r>
          </a:p>
        </p:txBody>
      </p:sp>
      <p:sp>
        <p:nvSpPr>
          <p:cNvPr id="4" name="TextBox 3">
            <a:extLst>
              <a:ext uri="{FF2B5EF4-FFF2-40B4-BE49-F238E27FC236}">
                <a16:creationId xmlns:a16="http://schemas.microsoft.com/office/drawing/2014/main" id="{EB2C3580-DF72-204A-BFC8-FA25177A3923}"/>
              </a:ext>
            </a:extLst>
          </p:cNvPr>
          <p:cNvSpPr txBox="1"/>
          <p:nvPr/>
        </p:nvSpPr>
        <p:spPr>
          <a:xfrm>
            <a:off x="182795" y="273707"/>
            <a:ext cx="3736062" cy="400110"/>
          </a:xfrm>
          <a:prstGeom prst="rect">
            <a:avLst/>
          </a:prstGeom>
          <a:noFill/>
        </p:spPr>
        <p:txBody>
          <a:bodyPr wrap="square" rtlCol="0">
            <a:spAutoFit/>
          </a:bodyPr>
          <a:lstStyle/>
          <a:p>
            <a:r>
              <a:rPr lang="en-US" sz="2000" b="1" dirty="0"/>
              <a:t>Florida Index of Child Care Access</a:t>
            </a:r>
          </a:p>
        </p:txBody>
      </p:sp>
    </p:spTree>
    <p:extLst>
      <p:ext uri="{BB962C8B-B14F-4D97-AF65-F5344CB8AC3E}">
        <p14:creationId xmlns:p14="http://schemas.microsoft.com/office/powerpoint/2010/main" val="3377493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B544A-4E3D-0649-8554-380B594884EE}"/>
              </a:ext>
            </a:extLst>
          </p:cNvPr>
          <p:cNvPicPr>
            <a:picLocks noChangeAspect="1"/>
          </p:cNvPicPr>
          <p:nvPr/>
        </p:nvPicPr>
        <p:blipFill>
          <a:blip r:embed="rId2"/>
          <a:stretch>
            <a:fillRect/>
          </a:stretch>
        </p:blipFill>
        <p:spPr>
          <a:xfrm>
            <a:off x="3777276" y="0"/>
            <a:ext cx="8414724" cy="6858000"/>
          </a:xfrm>
          <a:prstGeom prst="rect">
            <a:avLst/>
          </a:prstGeom>
        </p:spPr>
      </p:pic>
      <p:sp>
        <p:nvSpPr>
          <p:cNvPr id="4" name="TextBox 3">
            <a:extLst>
              <a:ext uri="{FF2B5EF4-FFF2-40B4-BE49-F238E27FC236}">
                <a16:creationId xmlns:a16="http://schemas.microsoft.com/office/drawing/2014/main" id="{AAB6C021-A560-2746-A7E0-ACC97B04ADBE}"/>
              </a:ext>
            </a:extLst>
          </p:cNvPr>
          <p:cNvSpPr txBox="1"/>
          <p:nvPr/>
        </p:nvSpPr>
        <p:spPr>
          <a:xfrm>
            <a:off x="41214" y="241050"/>
            <a:ext cx="3736062" cy="400110"/>
          </a:xfrm>
          <a:prstGeom prst="rect">
            <a:avLst/>
          </a:prstGeom>
          <a:noFill/>
        </p:spPr>
        <p:txBody>
          <a:bodyPr wrap="square" rtlCol="0">
            <a:spAutoFit/>
          </a:bodyPr>
          <a:lstStyle/>
          <a:p>
            <a:r>
              <a:rPr lang="en-US" sz="2000" b="1" dirty="0"/>
              <a:t>Florida Index of Child Care Access</a:t>
            </a:r>
          </a:p>
        </p:txBody>
      </p:sp>
    </p:spTree>
    <p:extLst>
      <p:ext uri="{BB962C8B-B14F-4D97-AF65-F5344CB8AC3E}">
        <p14:creationId xmlns:p14="http://schemas.microsoft.com/office/powerpoint/2010/main" val="108696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B92E6-E78C-D14A-929B-D6641FA48F15}"/>
              </a:ext>
            </a:extLst>
          </p:cNvPr>
          <p:cNvSpPr txBox="1"/>
          <p:nvPr/>
        </p:nvSpPr>
        <p:spPr>
          <a:xfrm>
            <a:off x="9022080" y="6492875"/>
            <a:ext cx="3304032"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7" name="Chart 6">
            <a:extLst>
              <a:ext uri="{FF2B5EF4-FFF2-40B4-BE49-F238E27FC236}">
                <a16:creationId xmlns:a16="http://schemas.microsoft.com/office/drawing/2014/main" id="{73B8B338-AED7-7045-9333-4C31FEEAD706}"/>
              </a:ext>
            </a:extLst>
          </p:cNvPr>
          <p:cNvGraphicFramePr>
            <a:graphicFrameLocks/>
          </p:cNvGraphicFramePr>
          <p:nvPr>
            <p:extLst>
              <p:ext uri="{D42A27DB-BD31-4B8C-83A1-F6EECF244321}">
                <p14:modId xmlns:p14="http://schemas.microsoft.com/office/powerpoint/2010/main" val="3588390864"/>
              </p:ext>
            </p:extLst>
          </p:nvPr>
        </p:nvGraphicFramePr>
        <p:xfrm>
          <a:off x="1139952" y="207264"/>
          <a:ext cx="9912096" cy="6443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38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AFEE-6B2D-B544-A46B-8A162724118A}"/>
              </a:ext>
            </a:extLst>
          </p:cNvPr>
          <p:cNvSpPr>
            <a:spLocks noGrp="1"/>
          </p:cNvSpPr>
          <p:nvPr>
            <p:ph type="title"/>
          </p:nvPr>
        </p:nvSpPr>
        <p:spPr/>
        <p:txBody>
          <a:bodyPr/>
          <a:lstStyle/>
          <a:p>
            <a:r>
              <a:rPr lang="en-US" dirty="0"/>
              <a:t>FSA Performance Levels </a:t>
            </a:r>
            <a:r>
              <a:rPr lang="en-US" sz="3600" baseline="-25000" dirty="0"/>
              <a:t>Florida Department of Education 2019</a:t>
            </a:r>
            <a:endParaRPr lang="en-US" sz="3600" dirty="0"/>
          </a:p>
        </p:txBody>
      </p:sp>
      <p:graphicFrame>
        <p:nvGraphicFramePr>
          <p:cNvPr id="4" name="Content Placeholder 3">
            <a:extLst>
              <a:ext uri="{FF2B5EF4-FFF2-40B4-BE49-F238E27FC236}">
                <a16:creationId xmlns:a16="http://schemas.microsoft.com/office/drawing/2014/main" id="{470DF76B-39F1-3C46-B115-FE6E59D0FAE4}"/>
              </a:ext>
            </a:extLst>
          </p:cNvPr>
          <p:cNvGraphicFramePr>
            <a:graphicFrameLocks noGrp="1"/>
          </p:cNvGraphicFramePr>
          <p:nvPr>
            <p:ph idx="1"/>
            <p:extLst>
              <p:ext uri="{D42A27DB-BD31-4B8C-83A1-F6EECF244321}">
                <p14:modId xmlns:p14="http://schemas.microsoft.com/office/powerpoint/2010/main" val="2544161488"/>
              </p:ext>
            </p:extLst>
          </p:nvPr>
        </p:nvGraphicFramePr>
        <p:xfrm>
          <a:off x="450205" y="3335865"/>
          <a:ext cx="10515600" cy="323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8BE7066-4910-6744-B252-F6A068F1C887}"/>
              </a:ext>
            </a:extLst>
          </p:cNvPr>
          <p:cNvSpPr txBox="1"/>
          <p:nvPr/>
        </p:nvSpPr>
        <p:spPr>
          <a:xfrm>
            <a:off x="1222145" y="1441381"/>
            <a:ext cx="8971721" cy="1754326"/>
          </a:xfrm>
          <a:prstGeom prst="rect">
            <a:avLst/>
          </a:prstGeom>
          <a:noFill/>
        </p:spPr>
        <p:txBody>
          <a:bodyPr wrap="square" rtlCol="0">
            <a:spAutoFit/>
          </a:bodyPr>
          <a:lstStyle/>
          <a:p>
            <a:r>
              <a:rPr lang="en-US" dirty="0"/>
              <a:t>FSA ELA, Mathematics, and EOC Scale Scores and Performance Levels After the Spring 2015 baseline FSA administration, the Florida Department of Education (FDOE) conducted the standard setting process to establish the cut scores for the performance levels, also called achievement levels, for each grade and subject. The Florida State Board of Education adopted achievement level cut scores in January 2016 in State Board of Education Rule 6A-1.09422, Florida Administrative Code (FAC). </a:t>
            </a:r>
          </a:p>
        </p:txBody>
      </p:sp>
    </p:spTree>
    <p:extLst>
      <p:ext uri="{BB962C8B-B14F-4D97-AF65-F5344CB8AC3E}">
        <p14:creationId xmlns:p14="http://schemas.microsoft.com/office/powerpoint/2010/main" val="2931853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A1C7C-D991-B047-8E9F-580B248E7059}"/>
              </a:ext>
            </a:extLst>
          </p:cNvPr>
          <p:cNvSpPr txBox="1"/>
          <p:nvPr/>
        </p:nvSpPr>
        <p:spPr>
          <a:xfrm>
            <a:off x="9044247" y="6596390"/>
            <a:ext cx="3340241"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5" name="Chart 4">
            <a:extLst>
              <a:ext uri="{FF2B5EF4-FFF2-40B4-BE49-F238E27FC236}">
                <a16:creationId xmlns:a16="http://schemas.microsoft.com/office/drawing/2014/main" id="{B895B40C-FC09-554F-B8E4-1B878C633EDF}"/>
              </a:ext>
            </a:extLst>
          </p:cNvPr>
          <p:cNvGraphicFramePr>
            <a:graphicFrameLocks/>
          </p:cNvGraphicFramePr>
          <p:nvPr>
            <p:extLst>
              <p:ext uri="{D42A27DB-BD31-4B8C-83A1-F6EECF244321}">
                <p14:modId xmlns:p14="http://schemas.microsoft.com/office/powerpoint/2010/main" val="3538054301"/>
              </p:ext>
            </p:extLst>
          </p:nvPr>
        </p:nvGraphicFramePr>
        <p:xfrm>
          <a:off x="504311" y="475095"/>
          <a:ext cx="11183377" cy="59078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36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32B4AD-B800-A448-8EA0-9C2CDC4B3131}"/>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Additional Support provided by…</a:t>
            </a:r>
          </a:p>
        </p:txBody>
      </p:sp>
      <p:cxnSp>
        <p:nvCxnSpPr>
          <p:cNvPr id="24" name="Straight Connector 23">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DA1933-D058-8C49-B4DD-9271F906C747}"/>
              </a:ext>
            </a:extLst>
          </p:cNvPr>
          <p:cNvSpPr>
            <a:spLocks noGrp="1"/>
          </p:cNvSpPr>
          <p:nvPr>
            <p:ph idx="1"/>
          </p:nvPr>
        </p:nvSpPr>
        <p:spPr>
          <a:xfrm>
            <a:off x="838200" y="2269173"/>
            <a:ext cx="10515600" cy="3659988"/>
          </a:xfrm>
        </p:spPr>
        <p:txBody>
          <a:bodyPr>
            <a:normAutofit/>
          </a:bodyPr>
          <a:lstStyle/>
          <a:p>
            <a:endParaRPr lang="en-US" sz="2200" dirty="0">
              <a:solidFill>
                <a:schemeClr val="bg1"/>
              </a:solidFill>
            </a:endParaRPr>
          </a:p>
          <a:p>
            <a:endParaRPr lang="en-US" sz="2200" dirty="0">
              <a:solidFill>
                <a:schemeClr val="bg1"/>
              </a:solidFill>
            </a:endParaRPr>
          </a:p>
          <a:p>
            <a:r>
              <a:rPr lang="en-US" sz="2200" b="1" dirty="0">
                <a:solidFill>
                  <a:schemeClr val="bg1"/>
                </a:solidFill>
              </a:rPr>
              <a:t>Cindy Bishop</a:t>
            </a:r>
            <a:r>
              <a:rPr lang="en-US" sz="2200" dirty="0">
                <a:solidFill>
                  <a:schemeClr val="bg1"/>
                </a:solidFill>
              </a:rPr>
              <a:t>,</a:t>
            </a:r>
            <a:r>
              <a:rPr lang="en-US" sz="2200" b="1" dirty="0">
                <a:solidFill>
                  <a:schemeClr val="bg1"/>
                </a:solidFill>
              </a:rPr>
              <a:t> </a:t>
            </a:r>
            <a:r>
              <a:rPr lang="en-US" sz="2200" i="1" dirty="0">
                <a:solidFill>
                  <a:schemeClr val="bg1"/>
                </a:solidFill>
              </a:rPr>
              <a:t>Alachua County Staff </a:t>
            </a:r>
          </a:p>
          <a:p>
            <a:r>
              <a:rPr lang="en-US" sz="2200" b="1" dirty="0">
                <a:solidFill>
                  <a:schemeClr val="bg1"/>
                </a:solidFill>
              </a:rPr>
              <a:t>Colin Murphy, </a:t>
            </a:r>
            <a:r>
              <a:rPr lang="en-US" sz="2200" i="1" dirty="0">
                <a:solidFill>
                  <a:schemeClr val="bg1"/>
                </a:solidFill>
              </a:rPr>
              <a:t>Children’s Trust of Alachua County</a:t>
            </a:r>
          </a:p>
          <a:p>
            <a:r>
              <a:rPr lang="en-US" sz="2200" b="1" dirty="0">
                <a:solidFill>
                  <a:schemeClr val="bg1"/>
                </a:solidFill>
              </a:rPr>
              <a:t>Maya Schreiber</a:t>
            </a:r>
            <a:r>
              <a:rPr lang="en-US" sz="2200" dirty="0">
                <a:solidFill>
                  <a:schemeClr val="bg1"/>
                </a:solidFill>
              </a:rPr>
              <a:t>, </a:t>
            </a:r>
            <a:r>
              <a:rPr lang="en-US" sz="2200" i="1" dirty="0">
                <a:solidFill>
                  <a:schemeClr val="bg1"/>
                </a:solidFill>
              </a:rPr>
              <a:t>UF Anita Zucker Center </a:t>
            </a:r>
          </a:p>
        </p:txBody>
      </p:sp>
    </p:spTree>
    <p:extLst>
      <p:ext uri="{BB962C8B-B14F-4D97-AF65-F5344CB8AC3E}">
        <p14:creationId xmlns:p14="http://schemas.microsoft.com/office/powerpoint/2010/main" val="571308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EC2C3-E8E2-1348-9F0F-F000B48E4B00}"/>
              </a:ext>
            </a:extLst>
          </p:cNvPr>
          <p:cNvSpPr txBox="1"/>
          <p:nvPr/>
        </p:nvSpPr>
        <p:spPr>
          <a:xfrm>
            <a:off x="9027622" y="6567055"/>
            <a:ext cx="3310749" cy="523220"/>
          </a:xfrm>
          <a:prstGeom prst="rect">
            <a:avLst/>
          </a:prstGeom>
          <a:noFill/>
        </p:spPr>
        <p:txBody>
          <a:bodyPr wrap="square" rtlCol="0">
            <a:spAutoFit/>
          </a:bodyPr>
          <a:lstStyle/>
          <a:p>
            <a:r>
              <a:rPr lang="en-US" sz="1400">
                <a:solidFill>
                  <a:schemeClr val="accent3">
                    <a:lumMod val="75000"/>
                  </a:schemeClr>
                </a:solidFill>
              </a:rPr>
              <a:t>Source: Florida Department of Education </a:t>
            </a:r>
          </a:p>
          <a:p>
            <a:endParaRPr lang="en-US" sz="1400" dirty="0"/>
          </a:p>
        </p:txBody>
      </p:sp>
      <p:graphicFrame>
        <p:nvGraphicFramePr>
          <p:cNvPr id="4" name="Chart 3">
            <a:extLst>
              <a:ext uri="{FF2B5EF4-FFF2-40B4-BE49-F238E27FC236}">
                <a16:creationId xmlns:a16="http://schemas.microsoft.com/office/drawing/2014/main" id="{53E8477A-BE4D-B34C-8F80-1E61954E33FA}"/>
              </a:ext>
            </a:extLst>
          </p:cNvPr>
          <p:cNvGraphicFramePr>
            <a:graphicFrameLocks/>
          </p:cNvGraphicFramePr>
          <p:nvPr>
            <p:extLst>
              <p:ext uri="{D42A27DB-BD31-4B8C-83A1-F6EECF244321}">
                <p14:modId xmlns:p14="http://schemas.microsoft.com/office/powerpoint/2010/main" val="3215560567"/>
              </p:ext>
            </p:extLst>
          </p:nvPr>
        </p:nvGraphicFramePr>
        <p:xfrm>
          <a:off x="533400" y="443345"/>
          <a:ext cx="11125200" cy="597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820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4D248-71CC-D74B-90B8-C02F22F0566B}"/>
              </a:ext>
            </a:extLst>
          </p:cNvPr>
          <p:cNvSpPr txBox="1"/>
          <p:nvPr/>
        </p:nvSpPr>
        <p:spPr>
          <a:xfrm>
            <a:off x="8995972" y="6596390"/>
            <a:ext cx="3196028" cy="523220"/>
          </a:xfrm>
          <a:prstGeom prst="rect">
            <a:avLst/>
          </a:prstGeom>
          <a:noFill/>
        </p:spPr>
        <p:txBody>
          <a:bodyPr wrap="square" rtlCol="0">
            <a:spAutoFit/>
          </a:bodyPr>
          <a:lstStyle/>
          <a:p>
            <a:r>
              <a:rPr lang="en-US" sz="1400">
                <a:solidFill>
                  <a:schemeClr val="accent3">
                    <a:lumMod val="75000"/>
                  </a:schemeClr>
                </a:solidFill>
              </a:rPr>
              <a:t>Source: Florida Department of Education </a:t>
            </a:r>
          </a:p>
          <a:p>
            <a:endParaRPr lang="en-US" sz="1400" dirty="0"/>
          </a:p>
        </p:txBody>
      </p:sp>
      <p:graphicFrame>
        <p:nvGraphicFramePr>
          <p:cNvPr id="6" name="Chart 5">
            <a:extLst>
              <a:ext uri="{FF2B5EF4-FFF2-40B4-BE49-F238E27FC236}">
                <a16:creationId xmlns:a16="http://schemas.microsoft.com/office/drawing/2014/main" id="{B7E87A37-BC48-EE40-A53A-D0EA31B21859}"/>
              </a:ext>
            </a:extLst>
          </p:cNvPr>
          <p:cNvGraphicFramePr>
            <a:graphicFrameLocks/>
          </p:cNvGraphicFramePr>
          <p:nvPr>
            <p:extLst>
              <p:ext uri="{D42A27DB-BD31-4B8C-83A1-F6EECF244321}">
                <p14:modId xmlns:p14="http://schemas.microsoft.com/office/powerpoint/2010/main" val="3163310586"/>
              </p:ext>
            </p:extLst>
          </p:nvPr>
        </p:nvGraphicFramePr>
        <p:xfrm>
          <a:off x="536575" y="540471"/>
          <a:ext cx="11118850" cy="5777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4295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8FBA79-28F1-DA4E-B650-9207EC176A7F}"/>
              </a:ext>
            </a:extLst>
          </p:cNvPr>
          <p:cNvSpPr txBox="1"/>
          <p:nvPr/>
        </p:nvSpPr>
        <p:spPr>
          <a:xfrm>
            <a:off x="9107424" y="6493276"/>
            <a:ext cx="3201557"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6" name="Chart 5">
            <a:extLst>
              <a:ext uri="{FF2B5EF4-FFF2-40B4-BE49-F238E27FC236}">
                <a16:creationId xmlns:a16="http://schemas.microsoft.com/office/drawing/2014/main" id="{BFBE45BC-4A44-8C42-8827-D2D8A9F1441C}"/>
              </a:ext>
            </a:extLst>
          </p:cNvPr>
          <p:cNvGraphicFramePr>
            <a:graphicFrameLocks/>
          </p:cNvGraphicFramePr>
          <p:nvPr>
            <p:extLst>
              <p:ext uri="{D42A27DB-BD31-4B8C-83A1-F6EECF244321}">
                <p14:modId xmlns:p14="http://schemas.microsoft.com/office/powerpoint/2010/main" val="1981239081"/>
              </p:ext>
            </p:extLst>
          </p:nvPr>
        </p:nvGraphicFramePr>
        <p:xfrm>
          <a:off x="0" y="219456"/>
          <a:ext cx="12192000" cy="6115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943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F757B7-32FD-7C44-B6EF-40F81D5BA9D1}"/>
              </a:ext>
            </a:extLst>
          </p:cNvPr>
          <p:cNvSpPr txBox="1"/>
          <p:nvPr/>
        </p:nvSpPr>
        <p:spPr>
          <a:xfrm>
            <a:off x="9060872" y="6385138"/>
            <a:ext cx="3273601"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11" name="Chart 10">
            <a:extLst>
              <a:ext uri="{FF2B5EF4-FFF2-40B4-BE49-F238E27FC236}">
                <a16:creationId xmlns:a16="http://schemas.microsoft.com/office/drawing/2014/main" id="{0986FC80-7B6F-F441-B617-9428FF67C2E5}"/>
              </a:ext>
            </a:extLst>
          </p:cNvPr>
          <p:cNvGraphicFramePr>
            <a:graphicFrameLocks/>
          </p:cNvGraphicFramePr>
          <p:nvPr>
            <p:extLst>
              <p:ext uri="{D42A27DB-BD31-4B8C-83A1-F6EECF244321}">
                <p14:modId xmlns:p14="http://schemas.microsoft.com/office/powerpoint/2010/main" val="3232107609"/>
              </p:ext>
            </p:extLst>
          </p:nvPr>
        </p:nvGraphicFramePr>
        <p:xfrm>
          <a:off x="142473" y="243840"/>
          <a:ext cx="12192000" cy="6141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327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D1AF8F-BE41-F041-8C65-3123ED9EE067}"/>
              </a:ext>
            </a:extLst>
          </p:cNvPr>
          <p:cNvSpPr txBox="1"/>
          <p:nvPr/>
        </p:nvSpPr>
        <p:spPr>
          <a:xfrm>
            <a:off x="9026583" y="6468471"/>
            <a:ext cx="3165417"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8" name="Chart 7">
            <a:extLst>
              <a:ext uri="{FF2B5EF4-FFF2-40B4-BE49-F238E27FC236}">
                <a16:creationId xmlns:a16="http://schemas.microsoft.com/office/drawing/2014/main" id="{1679DB42-8F0B-8046-9709-1578D48BB1C6}"/>
              </a:ext>
            </a:extLst>
          </p:cNvPr>
          <p:cNvGraphicFramePr>
            <a:graphicFrameLocks/>
          </p:cNvGraphicFramePr>
          <p:nvPr>
            <p:extLst>
              <p:ext uri="{D42A27DB-BD31-4B8C-83A1-F6EECF244321}">
                <p14:modId xmlns:p14="http://schemas.microsoft.com/office/powerpoint/2010/main" val="3943865588"/>
              </p:ext>
            </p:extLst>
          </p:nvPr>
        </p:nvGraphicFramePr>
        <p:xfrm>
          <a:off x="0" y="219455"/>
          <a:ext cx="12192000" cy="6249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494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05A95-B7F2-ED4D-AE60-975A1D857F6E}"/>
              </a:ext>
            </a:extLst>
          </p:cNvPr>
          <p:cNvSpPr txBox="1"/>
          <p:nvPr/>
        </p:nvSpPr>
        <p:spPr>
          <a:xfrm>
            <a:off x="9065172" y="6460904"/>
            <a:ext cx="3426372" cy="523220"/>
          </a:xfrm>
          <a:prstGeom prst="rect">
            <a:avLst/>
          </a:prstGeom>
          <a:noFill/>
        </p:spPr>
        <p:txBody>
          <a:bodyPr wrap="square" rtlCol="0">
            <a:spAutoFit/>
          </a:bodyPr>
          <a:lstStyle/>
          <a:p>
            <a:r>
              <a:rPr lang="en-US" sz="1400">
                <a:solidFill>
                  <a:schemeClr val="accent3">
                    <a:lumMod val="75000"/>
                  </a:schemeClr>
                </a:solidFill>
              </a:rPr>
              <a:t>Source: Florida Department of Education </a:t>
            </a:r>
          </a:p>
          <a:p>
            <a:endParaRPr lang="en-US" sz="1400" dirty="0"/>
          </a:p>
        </p:txBody>
      </p:sp>
      <p:graphicFrame>
        <p:nvGraphicFramePr>
          <p:cNvPr id="5" name="Chart 4">
            <a:extLst>
              <a:ext uri="{FF2B5EF4-FFF2-40B4-BE49-F238E27FC236}">
                <a16:creationId xmlns:a16="http://schemas.microsoft.com/office/drawing/2014/main" id="{8CF4B2AD-E1E5-354D-8CF8-0AC534CAD338}"/>
              </a:ext>
            </a:extLst>
          </p:cNvPr>
          <p:cNvGraphicFramePr>
            <a:graphicFrameLocks/>
          </p:cNvGraphicFramePr>
          <p:nvPr>
            <p:extLst>
              <p:ext uri="{D42A27DB-BD31-4B8C-83A1-F6EECF244321}">
                <p14:modId xmlns:p14="http://schemas.microsoft.com/office/powerpoint/2010/main" val="3329543346"/>
              </p:ext>
            </p:extLst>
          </p:nvPr>
        </p:nvGraphicFramePr>
        <p:xfrm>
          <a:off x="665534" y="235526"/>
          <a:ext cx="11013847" cy="6068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631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4D982C-E99C-9A4D-806D-31B25F85957D}"/>
              </a:ext>
            </a:extLst>
          </p:cNvPr>
          <p:cNvSpPr txBox="1"/>
          <p:nvPr/>
        </p:nvSpPr>
        <p:spPr>
          <a:xfrm>
            <a:off x="8988341" y="6495392"/>
            <a:ext cx="3203659"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sp>
        <p:nvSpPr>
          <p:cNvPr id="2" name="Rectangle 1">
            <a:extLst>
              <a:ext uri="{FF2B5EF4-FFF2-40B4-BE49-F238E27FC236}">
                <a16:creationId xmlns:a16="http://schemas.microsoft.com/office/drawing/2014/main" id="{1C8843C5-F6DA-C64B-8DFB-13835B8DA45C}"/>
              </a:ext>
            </a:extLst>
          </p:cNvPr>
          <p:cNvSpPr/>
          <p:nvPr/>
        </p:nvSpPr>
        <p:spPr>
          <a:xfrm>
            <a:off x="5672667" y="1407560"/>
            <a:ext cx="1670755" cy="364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0BCAD54D-6737-9140-9A44-3E2067802AC8}"/>
              </a:ext>
            </a:extLst>
          </p:cNvPr>
          <p:cNvGraphicFramePr>
            <a:graphicFrameLocks/>
          </p:cNvGraphicFramePr>
          <p:nvPr>
            <p:extLst>
              <p:ext uri="{D42A27DB-BD31-4B8C-83A1-F6EECF244321}">
                <p14:modId xmlns:p14="http://schemas.microsoft.com/office/powerpoint/2010/main" val="676584465"/>
              </p:ext>
            </p:extLst>
          </p:nvPr>
        </p:nvGraphicFramePr>
        <p:xfrm>
          <a:off x="657160" y="310079"/>
          <a:ext cx="10877679" cy="5844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270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2774BE-BB1D-AF49-AA60-8A9D3C192F0C}"/>
              </a:ext>
            </a:extLst>
          </p:cNvPr>
          <p:cNvSpPr txBox="1"/>
          <p:nvPr/>
        </p:nvSpPr>
        <p:spPr>
          <a:xfrm>
            <a:off x="9022080" y="6505067"/>
            <a:ext cx="3304032"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graphicFrame>
        <p:nvGraphicFramePr>
          <p:cNvPr id="4" name="Chart 3">
            <a:extLst>
              <a:ext uri="{FF2B5EF4-FFF2-40B4-BE49-F238E27FC236}">
                <a16:creationId xmlns:a16="http://schemas.microsoft.com/office/drawing/2014/main" id="{BD080C93-D0D5-ED47-BCBF-8981DF1AE8FB}"/>
              </a:ext>
            </a:extLst>
          </p:cNvPr>
          <p:cNvGraphicFramePr>
            <a:graphicFrameLocks/>
          </p:cNvGraphicFramePr>
          <p:nvPr>
            <p:extLst>
              <p:ext uri="{D42A27DB-BD31-4B8C-83A1-F6EECF244321}">
                <p14:modId xmlns:p14="http://schemas.microsoft.com/office/powerpoint/2010/main" val="2193118031"/>
              </p:ext>
            </p:extLst>
          </p:nvPr>
        </p:nvGraphicFramePr>
        <p:xfrm>
          <a:off x="908304" y="216408"/>
          <a:ext cx="10296144" cy="66415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9BD8822-61B0-E84B-81BA-4338919E26AA}"/>
              </a:ext>
            </a:extLst>
          </p:cNvPr>
          <p:cNvSpPr txBox="1"/>
          <p:nvPr/>
        </p:nvSpPr>
        <p:spPr>
          <a:xfrm>
            <a:off x="10363200" y="153888"/>
            <a:ext cx="1641375" cy="369332"/>
          </a:xfrm>
          <a:prstGeom prst="rect">
            <a:avLst/>
          </a:prstGeom>
          <a:solidFill>
            <a:schemeClr val="accent4"/>
          </a:solidFill>
        </p:spPr>
        <p:txBody>
          <a:bodyPr wrap="square" rtlCol="0">
            <a:spAutoFit/>
          </a:bodyPr>
          <a:lstStyle/>
          <a:p>
            <a:pPr algn="ctr"/>
            <a:r>
              <a:rPr lang="en-US" b="1" dirty="0">
                <a:solidFill>
                  <a:schemeClr val="bg1"/>
                </a:solidFill>
              </a:rPr>
              <a:t>2</a:t>
            </a:r>
            <a:r>
              <a:rPr lang="en-US" b="1" baseline="30000" dirty="0">
                <a:solidFill>
                  <a:schemeClr val="bg1"/>
                </a:solidFill>
              </a:rPr>
              <a:t>nd</a:t>
            </a:r>
            <a:r>
              <a:rPr lang="en-US" b="1" dirty="0">
                <a:solidFill>
                  <a:schemeClr val="bg1"/>
                </a:solidFill>
              </a:rPr>
              <a:t> Quartile</a:t>
            </a:r>
          </a:p>
        </p:txBody>
      </p:sp>
    </p:spTree>
    <p:extLst>
      <p:ext uri="{BB962C8B-B14F-4D97-AF65-F5344CB8AC3E}">
        <p14:creationId xmlns:p14="http://schemas.microsoft.com/office/powerpoint/2010/main" val="2326534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798C7-3B8B-6046-BFF3-88BE0B77A60A}"/>
              </a:ext>
            </a:extLst>
          </p:cNvPr>
          <p:cNvPicPr>
            <a:picLocks noChangeAspect="1"/>
          </p:cNvPicPr>
          <p:nvPr/>
        </p:nvPicPr>
        <p:blipFill>
          <a:blip r:embed="rId2"/>
          <a:stretch>
            <a:fillRect/>
          </a:stretch>
        </p:blipFill>
        <p:spPr>
          <a:xfrm>
            <a:off x="16814" y="0"/>
            <a:ext cx="5784380" cy="5941186"/>
          </a:xfrm>
          <a:prstGeom prst="rect">
            <a:avLst/>
          </a:prstGeom>
        </p:spPr>
      </p:pic>
      <p:pic>
        <p:nvPicPr>
          <p:cNvPr id="3" name="Picture 2">
            <a:extLst>
              <a:ext uri="{FF2B5EF4-FFF2-40B4-BE49-F238E27FC236}">
                <a16:creationId xmlns:a16="http://schemas.microsoft.com/office/drawing/2014/main" id="{C8F0FBE4-4A30-234B-BE35-F9055DB78497}"/>
              </a:ext>
            </a:extLst>
          </p:cNvPr>
          <p:cNvPicPr>
            <a:picLocks noChangeAspect="1"/>
          </p:cNvPicPr>
          <p:nvPr/>
        </p:nvPicPr>
        <p:blipFill>
          <a:blip r:embed="rId3"/>
          <a:stretch>
            <a:fillRect/>
          </a:stretch>
        </p:blipFill>
        <p:spPr>
          <a:xfrm>
            <a:off x="6636472" y="0"/>
            <a:ext cx="5555528" cy="5951095"/>
          </a:xfrm>
          <a:prstGeom prst="rect">
            <a:avLst/>
          </a:prstGeom>
        </p:spPr>
      </p:pic>
      <p:sp>
        <p:nvSpPr>
          <p:cNvPr id="4" name="TextBox 3">
            <a:extLst>
              <a:ext uri="{FF2B5EF4-FFF2-40B4-BE49-F238E27FC236}">
                <a16:creationId xmlns:a16="http://schemas.microsoft.com/office/drawing/2014/main" id="{F29044AF-F1FA-CF47-96A0-E64D45CBF6EA}"/>
              </a:ext>
            </a:extLst>
          </p:cNvPr>
          <p:cNvSpPr txBox="1"/>
          <p:nvPr/>
        </p:nvSpPr>
        <p:spPr>
          <a:xfrm>
            <a:off x="8052662" y="6350000"/>
            <a:ext cx="4139338" cy="369332"/>
          </a:xfrm>
          <a:prstGeom prst="rect">
            <a:avLst/>
          </a:prstGeom>
          <a:noFill/>
        </p:spPr>
        <p:txBody>
          <a:bodyPr wrap="none" rtlCol="0">
            <a:spAutoFit/>
          </a:bodyPr>
          <a:lstStyle/>
          <a:p>
            <a:r>
              <a:rPr lang="en-US" dirty="0">
                <a:solidFill>
                  <a:schemeClr val="bg2">
                    <a:lumMod val="50000"/>
                  </a:schemeClr>
                </a:solidFill>
              </a:rPr>
              <a:t>Source: </a:t>
            </a:r>
            <a:r>
              <a:rPr lang="en-US" dirty="0" err="1">
                <a:solidFill>
                  <a:schemeClr val="bg2">
                    <a:lumMod val="50000"/>
                  </a:schemeClr>
                </a:solidFill>
              </a:rPr>
              <a:t>ED.Gov</a:t>
            </a:r>
            <a:r>
              <a:rPr lang="en-US" dirty="0">
                <a:solidFill>
                  <a:schemeClr val="bg2">
                    <a:lumMod val="50000"/>
                  </a:schemeClr>
                </a:solidFill>
              </a:rPr>
              <a:t> Civil Rights Data Collection</a:t>
            </a:r>
          </a:p>
        </p:txBody>
      </p:sp>
      <p:sp>
        <p:nvSpPr>
          <p:cNvPr id="5" name="TextBox 4">
            <a:extLst>
              <a:ext uri="{FF2B5EF4-FFF2-40B4-BE49-F238E27FC236}">
                <a16:creationId xmlns:a16="http://schemas.microsoft.com/office/drawing/2014/main" id="{554B23A3-FF18-174D-A7DE-FEF68A5E6640}"/>
              </a:ext>
            </a:extLst>
          </p:cNvPr>
          <p:cNvSpPr txBox="1"/>
          <p:nvPr/>
        </p:nvSpPr>
        <p:spPr>
          <a:xfrm>
            <a:off x="237067" y="6434667"/>
            <a:ext cx="1911485" cy="369332"/>
          </a:xfrm>
          <a:prstGeom prst="rect">
            <a:avLst/>
          </a:prstGeom>
          <a:noFill/>
        </p:spPr>
        <p:txBody>
          <a:bodyPr wrap="none" rtlCol="0">
            <a:spAutoFit/>
          </a:bodyPr>
          <a:lstStyle/>
          <a:p>
            <a:r>
              <a:rPr lang="en-US" dirty="0"/>
              <a:t>Survey year: 2015 </a:t>
            </a:r>
          </a:p>
        </p:txBody>
      </p:sp>
    </p:spTree>
    <p:extLst>
      <p:ext uri="{BB962C8B-B14F-4D97-AF65-F5344CB8AC3E}">
        <p14:creationId xmlns:p14="http://schemas.microsoft.com/office/powerpoint/2010/main" val="1855754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EE78E3-D6A6-7A4D-8B12-5D6603DC8E9A}"/>
              </a:ext>
            </a:extLst>
          </p:cNvPr>
          <p:cNvGraphicFramePr>
            <a:graphicFrameLocks/>
          </p:cNvGraphicFramePr>
          <p:nvPr>
            <p:extLst>
              <p:ext uri="{D42A27DB-BD31-4B8C-83A1-F6EECF244321}">
                <p14:modId xmlns:p14="http://schemas.microsoft.com/office/powerpoint/2010/main" val="1676304268"/>
              </p:ext>
            </p:extLst>
          </p:nvPr>
        </p:nvGraphicFramePr>
        <p:xfrm>
          <a:off x="841248" y="153888"/>
          <a:ext cx="10521696" cy="61808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6E64A56-984B-8C4C-B6B7-D0317B548B56}"/>
              </a:ext>
            </a:extLst>
          </p:cNvPr>
          <p:cNvSpPr txBox="1"/>
          <p:nvPr/>
        </p:nvSpPr>
        <p:spPr>
          <a:xfrm>
            <a:off x="10363200" y="153888"/>
            <a:ext cx="1641375" cy="369332"/>
          </a:xfrm>
          <a:prstGeom prst="rect">
            <a:avLst/>
          </a:prstGeom>
          <a:solidFill>
            <a:schemeClr val="accent4"/>
          </a:solidFill>
        </p:spPr>
        <p:txBody>
          <a:bodyPr wrap="square" rtlCol="0">
            <a:spAutoFit/>
          </a:bodyPr>
          <a:lstStyle/>
          <a:p>
            <a:pPr algn="ctr"/>
            <a:r>
              <a:rPr lang="en-US" b="1" dirty="0">
                <a:solidFill>
                  <a:schemeClr val="bg1"/>
                </a:solidFill>
              </a:rPr>
              <a:t>2</a:t>
            </a:r>
            <a:r>
              <a:rPr lang="en-US" b="1" baseline="30000" dirty="0">
                <a:solidFill>
                  <a:schemeClr val="bg1"/>
                </a:solidFill>
              </a:rPr>
              <a:t>nd</a:t>
            </a:r>
            <a:r>
              <a:rPr lang="en-US" b="1" dirty="0">
                <a:solidFill>
                  <a:schemeClr val="bg1"/>
                </a:solidFill>
              </a:rPr>
              <a:t> Quartile</a:t>
            </a:r>
          </a:p>
        </p:txBody>
      </p:sp>
      <p:sp>
        <p:nvSpPr>
          <p:cNvPr id="7" name="TextBox 6">
            <a:extLst>
              <a:ext uri="{FF2B5EF4-FFF2-40B4-BE49-F238E27FC236}">
                <a16:creationId xmlns:a16="http://schemas.microsoft.com/office/drawing/2014/main" id="{78FC2EB1-B911-3D4C-9815-4904D2D9C345}"/>
              </a:ext>
            </a:extLst>
          </p:cNvPr>
          <p:cNvSpPr txBox="1"/>
          <p:nvPr/>
        </p:nvSpPr>
        <p:spPr>
          <a:xfrm>
            <a:off x="9022080" y="6492875"/>
            <a:ext cx="3304032"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spTree>
    <p:extLst>
      <p:ext uri="{BB962C8B-B14F-4D97-AF65-F5344CB8AC3E}">
        <p14:creationId xmlns:p14="http://schemas.microsoft.com/office/powerpoint/2010/main" val="199475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53889F2-14ED-4609-9E9D-C8B2129657E8}"/>
              </a:ext>
            </a:extLst>
          </p:cNvPr>
          <p:cNvSpPr/>
          <p:nvPr/>
        </p:nvSpPr>
        <p:spPr>
          <a:xfrm>
            <a:off x="1374782" y="1853514"/>
            <a:ext cx="9688633" cy="1679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C0AD0798-4DD1-49D1-A8DF-39C61F75DB52}"/>
              </a:ext>
            </a:extLst>
          </p:cNvPr>
          <p:cNvSpPr/>
          <p:nvPr/>
        </p:nvSpPr>
        <p:spPr>
          <a:xfrm rot="2652033">
            <a:off x="9571750" y="34380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5F682398-5005-4956-96AF-8528D55AB13B}"/>
              </a:ext>
            </a:extLst>
          </p:cNvPr>
          <p:cNvSpPr/>
          <p:nvPr/>
        </p:nvSpPr>
        <p:spPr>
          <a:xfrm rot="2506799">
            <a:off x="6483422" y="378418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D7148447-AE85-47D6-900F-AAC315EA7418}"/>
              </a:ext>
            </a:extLst>
          </p:cNvPr>
          <p:cNvSpPr/>
          <p:nvPr/>
        </p:nvSpPr>
        <p:spPr>
          <a:xfrm rot="2640056">
            <a:off x="9057609" y="287080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CA72B936-65A3-4F3C-8CEF-E18900931630}"/>
              </a:ext>
            </a:extLst>
          </p:cNvPr>
          <p:cNvSpPr/>
          <p:nvPr/>
        </p:nvSpPr>
        <p:spPr>
          <a:xfrm rot="3352839">
            <a:off x="8802164" y="50581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AE622585-0D63-49C8-851D-AE1E98014CC0}"/>
              </a:ext>
            </a:extLst>
          </p:cNvPr>
          <p:cNvSpPr/>
          <p:nvPr/>
        </p:nvSpPr>
        <p:spPr>
          <a:xfrm rot="2506799">
            <a:off x="9860716" y="4131253"/>
            <a:ext cx="484632" cy="97840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C6C293C-7129-4346-8CBB-2D4E9E0E102F}"/>
              </a:ext>
            </a:extLst>
          </p:cNvPr>
          <p:cNvGrpSpPr/>
          <p:nvPr/>
        </p:nvGrpSpPr>
        <p:grpSpPr>
          <a:xfrm>
            <a:off x="3495368" y="1991032"/>
            <a:ext cx="2723728" cy="484632"/>
            <a:chOff x="3495368" y="1991032"/>
            <a:chExt cx="2723728" cy="484632"/>
          </a:xfrm>
        </p:grpSpPr>
        <p:sp>
          <p:nvSpPr>
            <p:cNvPr id="13" name="Arrow: Left 12">
              <a:extLst>
                <a:ext uri="{FF2B5EF4-FFF2-40B4-BE49-F238E27FC236}">
                  <a16:creationId xmlns:a16="http://schemas.microsoft.com/office/drawing/2014/main" id="{6EE2DE7C-DEB4-4686-860C-0F7C6CE8F8D6}"/>
                </a:ext>
              </a:extLst>
            </p:cNvPr>
            <p:cNvSpPr/>
            <p:nvPr/>
          </p:nvSpPr>
          <p:spPr>
            <a:xfrm>
              <a:off x="3495368" y="1991032"/>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BA780A9-9B64-4284-9661-963CC5B76AFD}"/>
                </a:ext>
              </a:extLst>
            </p:cNvPr>
            <p:cNvSpPr txBox="1"/>
            <p:nvPr/>
          </p:nvSpPr>
          <p:spPr>
            <a:xfrm>
              <a:off x="4670393" y="2048682"/>
              <a:ext cx="1548703" cy="369332"/>
            </a:xfrm>
            <a:prstGeom prst="rect">
              <a:avLst/>
            </a:prstGeom>
            <a:noFill/>
          </p:spPr>
          <p:txBody>
            <a:bodyPr wrap="square" rtlCol="0">
              <a:spAutoFit/>
            </a:bodyPr>
            <a:lstStyle/>
            <a:p>
              <a:r>
                <a:rPr lang="en-US" dirty="0"/>
                <a:t>Current data</a:t>
              </a:r>
            </a:p>
          </p:txBody>
        </p:sp>
      </p:grpSp>
      <p:grpSp>
        <p:nvGrpSpPr>
          <p:cNvPr id="19" name="Group 18">
            <a:extLst>
              <a:ext uri="{FF2B5EF4-FFF2-40B4-BE49-F238E27FC236}">
                <a16:creationId xmlns:a16="http://schemas.microsoft.com/office/drawing/2014/main" id="{98E3A782-9E00-43C7-8DA6-9D6B2DD2B050}"/>
              </a:ext>
            </a:extLst>
          </p:cNvPr>
          <p:cNvGrpSpPr/>
          <p:nvPr/>
        </p:nvGrpSpPr>
        <p:grpSpPr>
          <a:xfrm>
            <a:off x="5240689" y="2921041"/>
            <a:ext cx="2638063" cy="675240"/>
            <a:chOff x="5240689" y="2921041"/>
            <a:chExt cx="2638063" cy="675240"/>
          </a:xfrm>
        </p:grpSpPr>
        <p:sp>
          <p:nvSpPr>
            <p:cNvPr id="14" name="Arrow: Left 13">
              <a:extLst>
                <a:ext uri="{FF2B5EF4-FFF2-40B4-BE49-F238E27FC236}">
                  <a16:creationId xmlns:a16="http://schemas.microsoft.com/office/drawing/2014/main" id="{567F6FF0-F458-4EE6-8AB0-ED81E6CC7DB1}"/>
                </a:ext>
              </a:extLst>
            </p:cNvPr>
            <p:cNvSpPr/>
            <p:nvPr/>
          </p:nvSpPr>
          <p:spPr>
            <a:xfrm>
              <a:off x="5240689" y="2921041"/>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5E30DA6-84C9-4412-B3EA-D9D10A776C71}"/>
                </a:ext>
              </a:extLst>
            </p:cNvPr>
            <p:cNvSpPr txBox="1"/>
            <p:nvPr/>
          </p:nvSpPr>
          <p:spPr>
            <a:xfrm>
              <a:off x="6330049" y="2949950"/>
              <a:ext cx="1548703" cy="646331"/>
            </a:xfrm>
            <a:prstGeom prst="rect">
              <a:avLst/>
            </a:prstGeom>
            <a:noFill/>
          </p:spPr>
          <p:txBody>
            <a:bodyPr wrap="square" rtlCol="0">
              <a:spAutoFit/>
            </a:bodyPr>
            <a:lstStyle/>
            <a:p>
              <a:r>
                <a:rPr lang="en-US" dirty="0"/>
                <a:t>Data would like to have</a:t>
              </a:r>
            </a:p>
          </p:txBody>
        </p:sp>
      </p:grpSp>
      <p:pic>
        <p:nvPicPr>
          <p:cNvPr id="18" name="Content Placeholder 4">
            <a:extLst>
              <a:ext uri="{FF2B5EF4-FFF2-40B4-BE49-F238E27FC236}">
                <a16:creationId xmlns:a16="http://schemas.microsoft.com/office/drawing/2014/main" id="{EFC583F3-5836-7242-A79B-E4A8DAA563FB}"/>
              </a:ext>
            </a:extLst>
          </p:cNvPr>
          <p:cNvPicPr>
            <a:picLocks noChangeAspect="1"/>
          </p:cNvPicPr>
          <p:nvPr/>
        </p:nvPicPr>
        <p:blipFill>
          <a:blip r:embed="rId2"/>
          <a:stretch>
            <a:fillRect/>
          </a:stretch>
        </p:blipFill>
        <p:spPr>
          <a:xfrm>
            <a:off x="1374782" y="-2211"/>
            <a:ext cx="9688633" cy="6860211"/>
          </a:xfrm>
          <a:prstGeom prst="rect">
            <a:avLst/>
          </a:prstGeom>
        </p:spPr>
      </p:pic>
    </p:spTree>
    <p:extLst>
      <p:ext uri="{BB962C8B-B14F-4D97-AF65-F5344CB8AC3E}">
        <p14:creationId xmlns:p14="http://schemas.microsoft.com/office/powerpoint/2010/main" val="2663490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544F9-8B6E-9A45-9CD3-A5999046872D}"/>
              </a:ext>
            </a:extLst>
          </p:cNvPr>
          <p:cNvSpPr txBox="1"/>
          <p:nvPr/>
        </p:nvSpPr>
        <p:spPr>
          <a:xfrm>
            <a:off x="9065172" y="6460904"/>
            <a:ext cx="3426372"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sp>
        <p:nvSpPr>
          <p:cNvPr id="4" name="TextBox 3">
            <a:extLst>
              <a:ext uri="{FF2B5EF4-FFF2-40B4-BE49-F238E27FC236}">
                <a16:creationId xmlns:a16="http://schemas.microsoft.com/office/drawing/2014/main" id="{3582C897-99A4-4847-9475-99223D03F806}"/>
              </a:ext>
            </a:extLst>
          </p:cNvPr>
          <p:cNvSpPr txBox="1"/>
          <p:nvPr/>
        </p:nvSpPr>
        <p:spPr>
          <a:xfrm>
            <a:off x="10363200" y="153888"/>
            <a:ext cx="1641375" cy="369332"/>
          </a:xfrm>
          <a:prstGeom prst="rect">
            <a:avLst/>
          </a:prstGeom>
          <a:solidFill>
            <a:schemeClr val="accent4"/>
          </a:solidFill>
        </p:spPr>
        <p:txBody>
          <a:bodyPr wrap="square" rtlCol="0">
            <a:spAutoFit/>
          </a:bodyPr>
          <a:lstStyle/>
          <a:p>
            <a:pPr algn="ctr"/>
            <a:r>
              <a:rPr lang="en-US" b="1" dirty="0">
                <a:solidFill>
                  <a:schemeClr val="bg1"/>
                </a:solidFill>
              </a:rPr>
              <a:t>2</a:t>
            </a:r>
            <a:r>
              <a:rPr lang="en-US" b="1" baseline="30000" dirty="0">
                <a:solidFill>
                  <a:schemeClr val="bg1"/>
                </a:solidFill>
              </a:rPr>
              <a:t>nd</a:t>
            </a:r>
            <a:r>
              <a:rPr lang="en-US" b="1" dirty="0">
                <a:solidFill>
                  <a:schemeClr val="bg1"/>
                </a:solidFill>
              </a:rPr>
              <a:t> Quartile</a:t>
            </a:r>
          </a:p>
        </p:txBody>
      </p:sp>
      <p:graphicFrame>
        <p:nvGraphicFramePr>
          <p:cNvPr id="5" name="Chart 4">
            <a:extLst>
              <a:ext uri="{FF2B5EF4-FFF2-40B4-BE49-F238E27FC236}">
                <a16:creationId xmlns:a16="http://schemas.microsoft.com/office/drawing/2014/main" id="{65603E0A-A30C-264C-ABB3-81BCB6A374A0}"/>
              </a:ext>
            </a:extLst>
          </p:cNvPr>
          <p:cNvGraphicFramePr>
            <a:graphicFrameLocks/>
          </p:cNvGraphicFramePr>
          <p:nvPr>
            <p:extLst>
              <p:ext uri="{D42A27DB-BD31-4B8C-83A1-F6EECF244321}">
                <p14:modId xmlns:p14="http://schemas.microsoft.com/office/powerpoint/2010/main" val="3727682434"/>
              </p:ext>
            </p:extLst>
          </p:nvPr>
        </p:nvGraphicFramePr>
        <p:xfrm>
          <a:off x="926592" y="153888"/>
          <a:ext cx="10034016" cy="6704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70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2B69861-5CCD-144F-BAF8-290D2974ECD2}"/>
              </a:ext>
            </a:extLst>
          </p:cNvPr>
          <p:cNvGraphicFramePr>
            <a:graphicFrameLocks/>
          </p:cNvGraphicFramePr>
          <p:nvPr>
            <p:extLst>
              <p:ext uri="{D42A27DB-BD31-4B8C-83A1-F6EECF244321}">
                <p14:modId xmlns:p14="http://schemas.microsoft.com/office/powerpoint/2010/main" val="2263052146"/>
              </p:ext>
            </p:extLst>
          </p:nvPr>
        </p:nvGraphicFramePr>
        <p:xfrm>
          <a:off x="554344" y="511585"/>
          <a:ext cx="11083311" cy="58348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19C97F-84A1-4C4E-95EA-31964AFF4E5B}"/>
              </a:ext>
            </a:extLst>
          </p:cNvPr>
          <p:cNvSpPr txBox="1"/>
          <p:nvPr/>
        </p:nvSpPr>
        <p:spPr>
          <a:xfrm>
            <a:off x="56415" y="76944"/>
            <a:ext cx="3426372" cy="523220"/>
          </a:xfrm>
          <a:prstGeom prst="rect">
            <a:avLst/>
          </a:prstGeom>
          <a:noFill/>
        </p:spPr>
        <p:txBody>
          <a:bodyPr wrap="square" rtlCol="0">
            <a:spAutoFit/>
          </a:bodyPr>
          <a:lstStyle/>
          <a:p>
            <a:r>
              <a:rPr lang="en-US" sz="1400" dirty="0">
                <a:solidFill>
                  <a:schemeClr val="accent3">
                    <a:lumMod val="75000"/>
                  </a:schemeClr>
                </a:solidFill>
              </a:rPr>
              <a:t>Source: Florida Department of Education </a:t>
            </a:r>
          </a:p>
          <a:p>
            <a:endParaRPr lang="en-US" sz="1400" dirty="0"/>
          </a:p>
        </p:txBody>
      </p:sp>
    </p:spTree>
    <p:extLst>
      <p:ext uri="{BB962C8B-B14F-4D97-AF65-F5344CB8AC3E}">
        <p14:creationId xmlns:p14="http://schemas.microsoft.com/office/powerpoint/2010/main" val="2338236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1CCD1-8C86-464C-8CB1-F8B932B2DB25}"/>
              </a:ext>
            </a:extLst>
          </p:cNvPr>
          <p:cNvSpPr>
            <a:spLocks noGrp="1"/>
          </p:cNvSpPr>
          <p:nvPr>
            <p:ph type="title"/>
          </p:nvPr>
        </p:nvSpPr>
        <p:spPr>
          <a:xfrm>
            <a:off x="838200" y="631825"/>
            <a:ext cx="10515600" cy="1325563"/>
          </a:xfrm>
        </p:spPr>
        <p:txBody>
          <a:bodyPr>
            <a:normAutofit fontScale="90000"/>
          </a:bodyPr>
          <a:lstStyle/>
          <a:p>
            <a:pPr algn="ctr"/>
            <a:r>
              <a:rPr lang="en-US" sz="4000" b="1" dirty="0">
                <a:solidFill>
                  <a:schemeClr val="bg1"/>
                </a:solidFill>
              </a:rPr>
              <a:t>All children can learn what they need to be successful. </a:t>
            </a:r>
            <a:br>
              <a:rPr lang="en-US" dirty="0">
                <a:solidFill>
                  <a:schemeClr val="bg1"/>
                </a:solidFill>
              </a:rPr>
            </a:br>
            <a:r>
              <a:rPr lang="en-US" i="1" dirty="0">
                <a:solidFill>
                  <a:schemeClr val="bg1"/>
                </a:solidFill>
              </a:rPr>
              <a:t>Data Development Agenda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D95A71-CA69-E241-835C-2964BB27A68C}"/>
              </a:ext>
            </a:extLst>
          </p:cNvPr>
          <p:cNvSpPr>
            <a:spLocks noGrp="1"/>
          </p:cNvSpPr>
          <p:nvPr>
            <p:ph idx="1"/>
          </p:nvPr>
        </p:nvSpPr>
        <p:spPr>
          <a:xfrm>
            <a:off x="838200" y="2269173"/>
            <a:ext cx="10515600" cy="3659988"/>
          </a:xfrm>
        </p:spPr>
        <p:txBody>
          <a:bodyPr>
            <a:normAutofit/>
          </a:bodyPr>
          <a:lstStyle/>
          <a:p>
            <a:endParaRPr lang="en-US" sz="2400" dirty="0">
              <a:solidFill>
                <a:schemeClr val="bg1"/>
              </a:solidFill>
            </a:endParaRPr>
          </a:p>
          <a:p>
            <a:endParaRPr lang="en-US" sz="2400" dirty="0">
              <a:solidFill>
                <a:schemeClr val="bg1"/>
              </a:solidFill>
            </a:endParaRPr>
          </a:p>
          <a:p>
            <a:r>
              <a:rPr lang="en-US" sz="2400" dirty="0">
                <a:solidFill>
                  <a:schemeClr val="bg1"/>
                </a:solidFill>
              </a:rPr>
              <a:t>Kindergarten Readiness </a:t>
            </a:r>
            <a:r>
              <a:rPr lang="en-US" sz="2400">
                <a:solidFill>
                  <a:schemeClr val="bg1"/>
                </a:solidFill>
              </a:rPr>
              <a:t>by Race </a:t>
            </a:r>
          </a:p>
          <a:p>
            <a:r>
              <a:rPr lang="en-US" sz="2400">
                <a:solidFill>
                  <a:schemeClr val="bg1"/>
                </a:solidFill>
              </a:rPr>
              <a:t>Social </a:t>
            </a:r>
            <a:r>
              <a:rPr lang="en-US" sz="2400" dirty="0">
                <a:solidFill>
                  <a:schemeClr val="bg1"/>
                </a:solidFill>
              </a:rPr>
              <a:t>skill measure for elementary, middle, and high school children</a:t>
            </a:r>
          </a:p>
          <a:p>
            <a:r>
              <a:rPr lang="en-US" sz="2400" dirty="0">
                <a:solidFill>
                  <a:schemeClr val="bg1"/>
                </a:solidFill>
              </a:rPr>
              <a:t>Post graduation outcomes (College, Vocational Program, Employment, Military Service)</a:t>
            </a:r>
          </a:p>
          <a:p>
            <a:r>
              <a:rPr lang="en-US" sz="2400" dirty="0">
                <a:solidFill>
                  <a:schemeClr val="bg1"/>
                </a:solidFill>
              </a:rPr>
              <a:t>Community wide (including private schools) risk and resilience survey, Florida Tobacco Survey, Florida Substance Abuse Survey </a:t>
            </a:r>
          </a:p>
        </p:txBody>
      </p:sp>
    </p:spTree>
    <p:extLst>
      <p:ext uri="{BB962C8B-B14F-4D97-AF65-F5344CB8AC3E}">
        <p14:creationId xmlns:p14="http://schemas.microsoft.com/office/powerpoint/2010/main" val="1049401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8A4E2E6-3AE9-5D4C-BFF0-C5DC4EB2BA8A}"/>
              </a:ext>
            </a:extLst>
          </p:cNvPr>
          <p:cNvPicPr>
            <a:picLocks noChangeAspect="1"/>
          </p:cNvPicPr>
          <p:nvPr/>
        </p:nvPicPr>
        <p:blipFill rotWithShape="1">
          <a:blip r:embed="rId2"/>
          <a:srcRect t="16129"/>
          <a:stretch/>
        </p:blipFill>
        <p:spPr>
          <a:xfrm>
            <a:off x="1345856" y="-27432"/>
            <a:ext cx="4484673" cy="6885432"/>
          </a:xfrm>
          <a:prstGeom prst="rect">
            <a:avLst/>
          </a:prstGeom>
        </p:spPr>
      </p:pic>
      <p:pic>
        <p:nvPicPr>
          <p:cNvPr id="8" name="Picture 7" descr="A screenshot of a map&#10;&#10;Description automatically generated">
            <a:extLst>
              <a:ext uri="{FF2B5EF4-FFF2-40B4-BE49-F238E27FC236}">
                <a16:creationId xmlns:a16="http://schemas.microsoft.com/office/drawing/2014/main" id="{5BAB2368-ECEA-9E44-8CB8-DB31C3C6D4E8}"/>
              </a:ext>
            </a:extLst>
          </p:cNvPr>
          <p:cNvPicPr>
            <a:picLocks noChangeAspect="1"/>
          </p:cNvPicPr>
          <p:nvPr/>
        </p:nvPicPr>
        <p:blipFill>
          <a:blip r:embed="rId3"/>
          <a:stretch>
            <a:fillRect/>
          </a:stretch>
        </p:blipFill>
        <p:spPr>
          <a:xfrm>
            <a:off x="5830529" y="0"/>
            <a:ext cx="5061255" cy="6858000"/>
          </a:xfrm>
          <a:prstGeom prst="rect">
            <a:avLst/>
          </a:prstGeom>
        </p:spPr>
      </p:pic>
      <p:sp>
        <p:nvSpPr>
          <p:cNvPr id="9" name="TextBox 8">
            <a:extLst>
              <a:ext uri="{FF2B5EF4-FFF2-40B4-BE49-F238E27FC236}">
                <a16:creationId xmlns:a16="http://schemas.microsoft.com/office/drawing/2014/main" id="{7E0AE00C-53D5-A14F-9238-AC5D6D3090ED}"/>
              </a:ext>
            </a:extLst>
          </p:cNvPr>
          <p:cNvSpPr txBox="1"/>
          <p:nvPr/>
        </p:nvSpPr>
        <p:spPr>
          <a:xfrm>
            <a:off x="14750" y="29500"/>
            <a:ext cx="1366271" cy="369332"/>
          </a:xfrm>
          <a:prstGeom prst="rect">
            <a:avLst/>
          </a:prstGeom>
          <a:noFill/>
        </p:spPr>
        <p:txBody>
          <a:bodyPr wrap="none" rtlCol="0">
            <a:spAutoFit/>
          </a:bodyPr>
          <a:lstStyle/>
          <a:p>
            <a:pPr algn="ctr"/>
            <a:r>
              <a:rPr lang="en-US" dirty="0">
                <a:solidFill>
                  <a:schemeClr val="bg1"/>
                </a:solidFill>
                <a:hlinkClick r:id="rId4">
                  <a:extLst>
                    <a:ext uri="{A12FA001-AC4F-418D-AE19-62706E023703}">
                      <ahyp:hlinkClr xmlns:ahyp="http://schemas.microsoft.com/office/drawing/2018/hyperlinkcolor" val="tx"/>
                    </a:ext>
                  </a:extLst>
                </a:hlinkClick>
              </a:rPr>
              <a:t>Access Here </a:t>
            </a:r>
            <a:endParaRPr lang="en-US" dirty="0">
              <a:solidFill>
                <a:schemeClr val="bg1"/>
              </a:solidFill>
            </a:endParaRPr>
          </a:p>
        </p:txBody>
      </p:sp>
      <p:sp>
        <p:nvSpPr>
          <p:cNvPr id="2" name="TextBox 1">
            <a:extLst>
              <a:ext uri="{FF2B5EF4-FFF2-40B4-BE49-F238E27FC236}">
                <a16:creationId xmlns:a16="http://schemas.microsoft.com/office/drawing/2014/main" id="{8E4F15EC-0B33-5A43-A45F-24F7781B84EA}"/>
              </a:ext>
            </a:extLst>
          </p:cNvPr>
          <p:cNvSpPr txBox="1"/>
          <p:nvPr/>
        </p:nvSpPr>
        <p:spPr>
          <a:xfrm>
            <a:off x="2722880" y="4165600"/>
            <a:ext cx="2313775" cy="707886"/>
          </a:xfrm>
          <a:prstGeom prst="rect">
            <a:avLst/>
          </a:prstGeom>
          <a:noFill/>
        </p:spPr>
        <p:txBody>
          <a:bodyPr wrap="square" rtlCol="0">
            <a:spAutoFit/>
          </a:bodyPr>
          <a:lstStyle/>
          <a:p>
            <a:r>
              <a:rPr lang="en-US" sz="2400" dirty="0"/>
              <a:t>8% </a:t>
            </a:r>
            <a:r>
              <a:rPr lang="en-US" sz="1600" dirty="0"/>
              <a:t>Alachua County’s children DCF involvement </a:t>
            </a:r>
          </a:p>
        </p:txBody>
      </p:sp>
      <p:sp>
        <p:nvSpPr>
          <p:cNvPr id="6" name="Rectangle 5">
            <a:extLst>
              <a:ext uri="{FF2B5EF4-FFF2-40B4-BE49-F238E27FC236}">
                <a16:creationId xmlns:a16="http://schemas.microsoft.com/office/drawing/2014/main" id="{E4C2E1E6-2744-6340-94E0-DA4B20B8AF16}"/>
              </a:ext>
            </a:extLst>
          </p:cNvPr>
          <p:cNvSpPr/>
          <p:nvPr/>
        </p:nvSpPr>
        <p:spPr>
          <a:xfrm>
            <a:off x="5830529" y="5903843"/>
            <a:ext cx="5061255" cy="95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421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1CCD1-8C86-464C-8CB1-F8B932B2DB25}"/>
              </a:ext>
            </a:extLst>
          </p:cNvPr>
          <p:cNvSpPr>
            <a:spLocks noGrp="1"/>
          </p:cNvSpPr>
          <p:nvPr>
            <p:ph type="title"/>
          </p:nvPr>
        </p:nvSpPr>
        <p:spPr>
          <a:xfrm>
            <a:off x="838200" y="475933"/>
            <a:ext cx="10515600" cy="1325563"/>
          </a:xfrm>
        </p:spPr>
        <p:txBody>
          <a:bodyPr>
            <a:normAutofit fontScale="90000"/>
          </a:bodyPr>
          <a:lstStyle/>
          <a:p>
            <a:pPr algn="ctr"/>
            <a:r>
              <a:rPr lang="en-US" sz="4000" b="1" dirty="0">
                <a:solidFill>
                  <a:schemeClr val="bg1"/>
                </a:solidFill>
              </a:rPr>
              <a:t>All children have nurturing, supportive caregivers and relationships.  </a:t>
            </a:r>
            <a:br>
              <a:rPr lang="en-US" dirty="0">
                <a:solidFill>
                  <a:schemeClr val="bg1"/>
                </a:solidFill>
              </a:rPr>
            </a:br>
            <a:r>
              <a:rPr lang="en-US" i="1" dirty="0">
                <a:solidFill>
                  <a:schemeClr val="bg1"/>
                </a:solidFill>
              </a:rPr>
              <a:t>Indicators</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D95A71-CA69-E241-835C-2964BB27A68C}"/>
              </a:ext>
            </a:extLst>
          </p:cNvPr>
          <p:cNvSpPr>
            <a:spLocks noGrp="1"/>
          </p:cNvSpPr>
          <p:nvPr>
            <p:ph idx="1"/>
          </p:nvPr>
        </p:nvSpPr>
        <p:spPr>
          <a:xfrm>
            <a:off x="838200" y="2269173"/>
            <a:ext cx="10515600" cy="3659988"/>
          </a:xfrm>
        </p:spPr>
        <p:txBody>
          <a:bodyPr>
            <a:normAutofit/>
          </a:bodyPr>
          <a:lstStyle/>
          <a:p>
            <a:r>
              <a:rPr lang="en-US" dirty="0">
                <a:solidFill>
                  <a:schemeClr val="bg1"/>
                </a:solidFill>
              </a:rPr>
              <a:t>Child Welfare System </a:t>
            </a:r>
          </a:p>
          <a:p>
            <a:pPr lvl="1"/>
            <a:r>
              <a:rPr lang="en-US" dirty="0">
                <a:solidFill>
                  <a:schemeClr val="bg1"/>
                </a:solidFill>
              </a:rPr>
              <a:t>Children in foster care* </a:t>
            </a:r>
          </a:p>
          <a:p>
            <a:pPr lvl="1"/>
            <a:r>
              <a:rPr lang="en-US" dirty="0">
                <a:solidFill>
                  <a:schemeClr val="bg1"/>
                </a:solidFill>
              </a:rPr>
              <a:t>Children experiencing maltreatment (alleged, non-substantiated, verified) </a:t>
            </a:r>
          </a:p>
          <a:p>
            <a:r>
              <a:rPr lang="en-US" dirty="0">
                <a:solidFill>
                  <a:schemeClr val="bg1"/>
                </a:solidFill>
              </a:rPr>
              <a:t>Births to mothers without High School degree, 19 or older</a:t>
            </a:r>
          </a:p>
        </p:txBody>
      </p:sp>
    </p:spTree>
    <p:extLst>
      <p:ext uri="{BB962C8B-B14F-4D97-AF65-F5344CB8AC3E}">
        <p14:creationId xmlns:p14="http://schemas.microsoft.com/office/powerpoint/2010/main" val="3287771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8C671-A0A4-9449-8D53-B422B6439E77}"/>
              </a:ext>
            </a:extLst>
          </p:cNvPr>
          <p:cNvSpPr txBox="1"/>
          <p:nvPr/>
        </p:nvSpPr>
        <p:spPr>
          <a:xfrm>
            <a:off x="9624427" y="6481084"/>
            <a:ext cx="2616341" cy="523220"/>
          </a:xfrm>
          <a:prstGeom prst="rect">
            <a:avLst/>
          </a:prstGeom>
          <a:noFill/>
        </p:spPr>
        <p:txBody>
          <a:bodyPr wrap="square" rtlCol="0">
            <a:spAutoFit/>
          </a:bodyPr>
          <a:lstStyle/>
          <a:p>
            <a:r>
              <a:rPr lang="en-US" sz="1400" dirty="0">
                <a:solidFill>
                  <a:schemeClr val="accent3">
                    <a:lumMod val="75000"/>
                  </a:schemeClr>
                </a:solidFill>
              </a:rPr>
              <a:t>Source: Child Welfare Dashboard </a:t>
            </a:r>
          </a:p>
          <a:p>
            <a:endParaRPr lang="en-US" sz="1400" dirty="0"/>
          </a:p>
        </p:txBody>
      </p:sp>
      <p:graphicFrame>
        <p:nvGraphicFramePr>
          <p:cNvPr id="4" name="Chart 3">
            <a:extLst>
              <a:ext uri="{FF2B5EF4-FFF2-40B4-BE49-F238E27FC236}">
                <a16:creationId xmlns:a16="http://schemas.microsoft.com/office/drawing/2014/main" id="{890CBC77-B5CA-7945-AFB6-ADCA7DBD83EB}"/>
              </a:ext>
            </a:extLst>
          </p:cNvPr>
          <p:cNvGraphicFramePr>
            <a:graphicFrameLocks/>
          </p:cNvGraphicFramePr>
          <p:nvPr>
            <p:extLst>
              <p:ext uri="{D42A27DB-BD31-4B8C-83A1-F6EECF244321}">
                <p14:modId xmlns:p14="http://schemas.microsoft.com/office/powerpoint/2010/main" val="1614404109"/>
              </p:ext>
            </p:extLst>
          </p:nvPr>
        </p:nvGraphicFramePr>
        <p:xfrm>
          <a:off x="0" y="0"/>
          <a:ext cx="12192000" cy="6481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9630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25876-C1FF-A24F-B299-2BDCB69863EB}"/>
              </a:ext>
            </a:extLst>
          </p:cNvPr>
          <p:cNvSpPr txBox="1"/>
          <p:nvPr/>
        </p:nvSpPr>
        <p:spPr>
          <a:xfrm>
            <a:off x="9624427" y="6481084"/>
            <a:ext cx="2616341" cy="523220"/>
          </a:xfrm>
          <a:prstGeom prst="rect">
            <a:avLst/>
          </a:prstGeom>
          <a:noFill/>
        </p:spPr>
        <p:txBody>
          <a:bodyPr wrap="square" rtlCol="0">
            <a:spAutoFit/>
          </a:bodyPr>
          <a:lstStyle/>
          <a:p>
            <a:r>
              <a:rPr lang="en-US" sz="1400" dirty="0">
                <a:solidFill>
                  <a:schemeClr val="accent3">
                    <a:lumMod val="75000"/>
                  </a:schemeClr>
                </a:solidFill>
              </a:rPr>
              <a:t>Source: Child Welfare Dashboard </a:t>
            </a:r>
          </a:p>
          <a:p>
            <a:endParaRPr lang="en-US" sz="1400" dirty="0"/>
          </a:p>
        </p:txBody>
      </p:sp>
      <p:graphicFrame>
        <p:nvGraphicFramePr>
          <p:cNvPr id="3" name="Chart 2">
            <a:extLst>
              <a:ext uri="{FF2B5EF4-FFF2-40B4-BE49-F238E27FC236}">
                <a16:creationId xmlns:a16="http://schemas.microsoft.com/office/drawing/2014/main" id="{AA18336B-9D49-824D-A3A8-28600C4C19AD}"/>
              </a:ext>
            </a:extLst>
          </p:cNvPr>
          <p:cNvGraphicFramePr>
            <a:graphicFrameLocks/>
          </p:cNvGraphicFramePr>
          <p:nvPr>
            <p:extLst>
              <p:ext uri="{D42A27DB-BD31-4B8C-83A1-F6EECF244321}">
                <p14:modId xmlns:p14="http://schemas.microsoft.com/office/powerpoint/2010/main" val="4086011056"/>
              </p:ext>
            </p:extLst>
          </p:nvPr>
        </p:nvGraphicFramePr>
        <p:xfrm>
          <a:off x="660754" y="385869"/>
          <a:ext cx="11074045" cy="5834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0963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D24BB-BBBA-5447-8D60-BAD563A5B1D6}"/>
              </a:ext>
            </a:extLst>
          </p:cNvPr>
          <p:cNvSpPr txBox="1"/>
          <p:nvPr/>
        </p:nvSpPr>
        <p:spPr>
          <a:xfrm>
            <a:off x="9624427" y="6481084"/>
            <a:ext cx="2616341" cy="523220"/>
          </a:xfrm>
          <a:prstGeom prst="rect">
            <a:avLst/>
          </a:prstGeom>
          <a:noFill/>
        </p:spPr>
        <p:txBody>
          <a:bodyPr wrap="square" rtlCol="0">
            <a:spAutoFit/>
          </a:bodyPr>
          <a:lstStyle/>
          <a:p>
            <a:r>
              <a:rPr lang="en-US" sz="1400" dirty="0">
                <a:solidFill>
                  <a:schemeClr val="accent3">
                    <a:lumMod val="75000"/>
                  </a:schemeClr>
                </a:solidFill>
              </a:rPr>
              <a:t>Source: Child Welfare Dashboard </a:t>
            </a:r>
          </a:p>
          <a:p>
            <a:endParaRPr lang="en-US" sz="1400" dirty="0"/>
          </a:p>
        </p:txBody>
      </p:sp>
      <p:graphicFrame>
        <p:nvGraphicFramePr>
          <p:cNvPr id="4" name="Not Substantiated by Age">
            <a:extLst>
              <a:ext uri="{FF2B5EF4-FFF2-40B4-BE49-F238E27FC236}">
                <a16:creationId xmlns:a16="http://schemas.microsoft.com/office/drawing/2014/main" id="{421DC992-B98B-104C-8249-30D435A70406}"/>
              </a:ext>
            </a:extLst>
          </p:cNvPr>
          <p:cNvGraphicFramePr>
            <a:graphicFrameLocks/>
          </p:cNvGraphicFramePr>
          <p:nvPr>
            <p:extLst>
              <p:ext uri="{D42A27DB-BD31-4B8C-83A1-F6EECF244321}">
                <p14:modId xmlns:p14="http://schemas.microsoft.com/office/powerpoint/2010/main" val="4219265770"/>
              </p:ext>
            </p:extLst>
          </p:nvPr>
        </p:nvGraphicFramePr>
        <p:xfrm>
          <a:off x="849744" y="578427"/>
          <a:ext cx="10940473" cy="5701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3245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66808E-4F61-0E4A-8BD9-4051B0DB923D}"/>
              </a:ext>
            </a:extLst>
          </p:cNvPr>
          <p:cNvSpPr txBox="1"/>
          <p:nvPr/>
        </p:nvSpPr>
        <p:spPr>
          <a:xfrm>
            <a:off x="9624427" y="6481084"/>
            <a:ext cx="2616341" cy="523220"/>
          </a:xfrm>
          <a:prstGeom prst="rect">
            <a:avLst/>
          </a:prstGeom>
          <a:noFill/>
        </p:spPr>
        <p:txBody>
          <a:bodyPr wrap="square" rtlCol="0">
            <a:spAutoFit/>
          </a:bodyPr>
          <a:lstStyle/>
          <a:p>
            <a:r>
              <a:rPr lang="en-US" sz="1400" dirty="0">
                <a:solidFill>
                  <a:schemeClr val="accent3">
                    <a:lumMod val="75000"/>
                  </a:schemeClr>
                </a:solidFill>
              </a:rPr>
              <a:t>Source: Child Welfare Dashboard </a:t>
            </a:r>
          </a:p>
          <a:p>
            <a:endParaRPr lang="en-US" sz="1400" dirty="0"/>
          </a:p>
        </p:txBody>
      </p:sp>
      <p:graphicFrame>
        <p:nvGraphicFramePr>
          <p:cNvPr id="3" name="Chart 2">
            <a:extLst>
              <a:ext uri="{FF2B5EF4-FFF2-40B4-BE49-F238E27FC236}">
                <a16:creationId xmlns:a16="http://schemas.microsoft.com/office/drawing/2014/main" id="{460DF617-F046-6845-9591-F9C9A43C039F}"/>
              </a:ext>
            </a:extLst>
          </p:cNvPr>
          <p:cNvGraphicFramePr>
            <a:graphicFrameLocks/>
          </p:cNvGraphicFramePr>
          <p:nvPr>
            <p:extLst>
              <p:ext uri="{D42A27DB-BD31-4B8C-83A1-F6EECF244321}">
                <p14:modId xmlns:p14="http://schemas.microsoft.com/office/powerpoint/2010/main" val="2555774722"/>
              </p:ext>
            </p:extLst>
          </p:nvPr>
        </p:nvGraphicFramePr>
        <p:xfrm>
          <a:off x="631027" y="317500"/>
          <a:ext cx="10929946" cy="5973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1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547F74-ED1E-1D49-9EFB-F43631B34A03}"/>
              </a:ext>
            </a:extLst>
          </p:cNvPr>
          <p:cNvSpPr txBox="1"/>
          <p:nvPr/>
        </p:nvSpPr>
        <p:spPr>
          <a:xfrm>
            <a:off x="9624427" y="6481084"/>
            <a:ext cx="2616341" cy="523220"/>
          </a:xfrm>
          <a:prstGeom prst="rect">
            <a:avLst/>
          </a:prstGeom>
          <a:noFill/>
        </p:spPr>
        <p:txBody>
          <a:bodyPr wrap="square" rtlCol="0">
            <a:spAutoFit/>
          </a:bodyPr>
          <a:lstStyle/>
          <a:p>
            <a:r>
              <a:rPr lang="en-US" sz="1400" dirty="0">
                <a:solidFill>
                  <a:schemeClr val="accent3">
                    <a:lumMod val="75000"/>
                  </a:schemeClr>
                </a:solidFill>
              </a:rPr>
              <a:t>Source: Child Welfare Dashboard </a:t>
            </a:r>
          </a:p>
          <a:p>
            <a:endParaRPr lang="en-US" sz="1400" dirty="0"/>
          </a:p>
        </p:txBody>
      </p:sp>
      <p:graphicFrame>
        <p:nvGraphicFramePr>
          <p:cNvPr id="3" name="Chart 2">
            <a:extLst>
              <a:ext uri="{FF2B5EF4-FFF2-40B4-BE49-F238E27FC236}">
                <a16:creationId xmlns:a16="http://schemas.microsoft.com/office/drawing/2014/main" id="{87D88AAA-7D0C-9047-945D-43FE56F4F6BE}"/>
              </a:ext>
            </a:extLst>
          </p:cNvPr>
          <p:cNvGraphicFramePr>
            <a:graphicFrameLocks/>
          </p:cNvGraphicFramePr>
          <p:nvPr>
            <p:extLst>
              <p:ext uri="{D42A27DB-BD31-4B8C-83A1-F6EECF244321}">
                <p14:modId xmlns:p14="http://schemas.microsoft.com/office/powerpoint/2010/main" val="1684783637"/>
              </p:ext>
            </p:extLst>
          </p:nvPr>
        </p:nvGraphicFramePr>
        <p:xfrm>
          <a:off x="662709" y="400626"/>
          <a:ext cx="10866581" cy="5653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73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object 6"/>
          <p:cNvSpPr/>
          <p:nvPr/>
        </p:nvSpPr>
        <p:spPr>
          <a:xfrm>
            <a:off x="7069354" y="2559597"/>
            <a:ext cx="0" cy="1709112"/>
          </a:xfrm>
          <a:custGeom>
            <a:avLst/>
            <a:gdLst/>
            <a:ahLst/>
            <a:cxnLst/>
            <a:rect l="l" t="t" r="r" b="b"/>
            <a:pathLst>
              <a:path h="2820034">
                <a:moveTo>
                  <a:pt x="0" y="2819726"/>
                </a:moveTo>
                <a:lnTo>
                  <a:pt x="0" y="0"/>
                </a:lnTo>
              </a:path>
            </a:pathLst>
          </a:custGeom>
          <a:ln w="15711">
            <a:solidFill>
              <a:srgbClr val="CBCBCB"/>
            </a:solidFill>
          </a:ln>
        </p:spPr>
        <p:txBody>
          <a:bodyPr wrap="square" lIns="0" tIns="0" rIns="0" bIns="0" rtlCol="0"/>
          <a:lstStyle/>
          <a:p>
            <a:endParaRPr sz="1091" dirty="0"/>
          </a:p>
        </p:txBody>
      </p:sp>
      <p:sp>
        <p:nvSpPr>
          <p:cNvPr id="7" name="object 7"/>
          <p:cNvSpPr/>
          <p:nvPr/>
        </p:nvSpPr>
        <p:spPr>
          <a:xfrm>
            <a:off x="7056661" y="4255828"/>
            <a:ext cx="25400" cy="25400"/>
          </a:xfrm>
          <a:custGeom>
            <a:avLst/>
            <a:gdLst/>
            <a:ahLst/>
            <a:cxnLst/>
            <a:rect l="l" t="t" r="r" b="b"/>
            <a:pathLst>
              <a:path w="41909" h="41909">
                <a:moveTo>
                  <a:pt x="20942" y="0"/>
                </a:moveTo>
                <a:lnTo>
                  <a:pt x="12790" y="1646"/>
                </a:lnTo>
                <a:lnTo>
                  <a:pt x="6133" y="6135"/>
                </a:lnTo>
                <a:lnTo>
                  <a:pt x="1645" y="12793"/>
                </a:lnTo>
                <a:lnTo>
                  <a:pt x="0" y="20946"/>
                </a:lnTo>
                <a:lnTo>
                  <a:pt x="1645" y="29099"/>
                </a:lnTo>
                <a:lnTo>
                  <a:pt x="6133" y="35757"/>
                </a:lnTo>
                <a:lnTo>
                  <a:pt x="12790" y="40246"/>
                </a:lnTo>
                <a:lnTo>
                  <a:pt x="20942" y="41892"/>
                </a:lnTo>
                <a:lnTo>
                  <a:pt x="29099" y="40246"/>
                </a:lnTo>
                <a:lnTo>
                  <a:pt x="35759" y="35757"/>
                </a:lnTo>
                <a:lnTo>
                  <a:pt x="40248" y="29099"/>
                </a:lnTo>
                <a:lnTo>
                  <a:pt x="41894" y="20946"/>
                </a:lnTo>
                <a:lnTo>
                  <a:pt x="40248" y="12793"/>
                </a:lnTo>
                <a:lnTo>
                  <a:pt x="35759" y="6135"/>
                </a:lnTo>
                <a:lnTo>
                  <a:pt x="29099" y="1646"/>
                </a:lnTo>
                <a:lnTo>
                  <a:pt x="20942" y="0"/>
                </a:lnTo>
                <a:close/>
              </a:path>
            </a:pathLst>
          </a:custGeom>
          <a:solidFill>
            <a:srgbClr val="CBCBCB"/>
          </a:solidFill>
        </p:spPr>
        <p:txBody>
          <a:bodyPr wrap="square" lIns="0" tIns="0" rIns="0" bIns="0" rtlCol="0"/>
          <a:lstStyle/>
          <a:p>
            <a:endParaRPr sz="1091" dirty="0"/>
          </a:p>
        </p:txBody>
      </p:sp>
      <p:sp>
        <p:nvSpPr>
          <p:cNvPr id="8" name="object 8"/>
          <p:cNvSpPr/>
          <p:nvPr/>
        </p:nvSpPr>
        <p:spPr>
          <a:xfrm>
            <a:off x="7056661" y="2546902"/>
            <a:ext cx="25400" cy="25400"/>
          </a:xfrm>
          <a:custGeom>
            <a:avLst/>
            <a:gdLst/>
            <a:ahLst/>
            <a:cxnLst/>
            <a:rect l="l" t="t" r="r" b="b"/>
            <a:pathLst>
              <a:path w="41909" h="41910">
                <a:moveTo>
                  <a:pt x="20942" y="0"/>
                </a:moveTo>
                <a:lnTo>
                  <a:pt x="12790" y="1646"/>
                </a:lnTo>
                <a:lnTo>
                  <a:pt x="6133" y="6135"/>
                </a:lnTo>
                <a:lnTo>
                  <a:pt x="1645" y="12793"/>
                </a:lnTo>
                <a:lnTo>
                  <a:pt x="0" y="20946"/>
                </a:lnTo>
                <a:lnTo>
                  <a:pt x="1645" y="29099"/>
                </a:lnTo>
                <a:lnTo>
                  <a:pt x="6133" y="35757"/>
                </a:lnTo>
                <a:lnTo>
                  <a:pt x="12790" y="40246"/>
                </a:lnTo>
                <a:lnTo>
                  <a:pt x="20942" y="41892"/>
                </a:lnTo>
                <a:lnTo>
                  <a:pt x="29099" y="40246"/>
                </a:lnTo>
                <a:lnTo>
                  <a:pt x="35759" y="35757"/>
                </a:lnTo>
                <a:lnTo>
                  <a:pt x="40248" y="29099"/>
                </a:lnTo>
                <a:lnTo>
                  <a:pt x="41894" y="20946"/>
                </a:lnTo>
                <a:lnTo>
                  <a:pt x="40248" y="12793"/>
                </a:lnTo>
                <a:lnTo>
                  <a:pt x="35759" y="6135"/>
                </a:lnTo>
                <a:lnTo>
                  <a:pt x="29099" y="1646"/>
                </a:lnTo>
                <a:lnTo>
                  <a:pt x="20942" y="0"/>
                </a:lnTo>
                <a:close/>
              </a:path>
            </a:pathLst>
          </a:custGeom>
          <a:solidFill>
            <a:srgbClr val="CBCBCB"/>
          </a:solidFill>
        </p:spPr>
        <p:txBody>
          <a:bodyPr wrap="square" lIns="0" tIns="0" rIns="0" bIns="0" rtlCol="0"/>
          <a:lstStyle/>
          <a:p>
            <a:endParaRPr sz="1091" dirty="0"/>
          </a:p>
        </p:txBody>
      </p:sp>
      <p:sp>
        <p:nvSpPr>
          <p:cNvPr id="9" name="object 9"/>
          <p:cNvSpPr/>
          <p:nvPr/>
        </p:nvSpPr>
        <p:spPr>
          <a:xfrm>
            <a:off x="7069354" y="2559570"/>
            <a:ext cx="996758" cy="0"/>
          </a:xfrm>
          <a:custGeom>
            <a:avLst/>
            <a:gdLst/>
            <a:ahLst/>
            <a:cxnLst/>
            <a:rect l="l" t="t" r="r" b="b"/>
            <a:pathLst>
              <a:path w="1644650">
                <a:moveTo>
                  <a:pt x="0" y="0"/>
                </a:moveTo>
                <a:lnTo>
                  <a:pt x="1644130" y="0"/>
                </a:lnTo>
              </a:path>
            </a:pathLst>
          </a:custGeom>
          <a:ln w="15709">
            <a:solidFill>
              <a:srgbClr val="CBCBCB"/>
            </a:solidFill>
          </a:ln>
        </p:spPr>
        <p:txBody>
          <a:bodyPr wrap="square" lIns="0" tIns="0" rIns="0" bIns="0" rtlCol="0"/>
          <a:lstStyle/>
          <a:p>
            <a:endParaRPr sz="1091" dirty="0"/>
          </a:p>
        </p:txBody>
      </p:sp>
      <p:sp>
        <p:nvSpPr>
          <p:cNvPr id="10" name="object 10"/>
          <p:cNvSpPr/>
          <p:nvPr/>
        </p:nvSpPr>
        <p:spPr>
          <a:xfrm>
            <a:off x="7056661" y="2546875"/>
            <a:ext cx="25400" cy="25400"/>
          </a:xfrm>
          <a:custGeom>
            <a:avLst/>
            <a:gdLst/>
            <a:ahLst/>
            <a:cxnLst/>
            <a:rect l="l" t="t" r="r" b="b"/>
            <a:pathLst>
              <a:path w="41909" h="41910">
                <a:moveTo>
                  <a:pt x="20942" y="0"/>
                </a:moveTo>
                <a:lnTo>
                  <a:pt x="12790" y="1646"/>
                </a:lnTo>
                <a:lnTo>
                  <a:pt x="6133" y="6135"/>
                </a:lnTo>
                <a:lnTo>
                  <a:pt x="1645" y="12793"/>
                </a:lnTo>
                <a:lnTo>
                  <a:pt x="0" y="20946"/>
                </a:lnTo>
                <a:lnTo>
                  <a:pt x="1645" y="29099"/>
                </a:lnTo>
                <a:lnTo>
                  <a:pt x="6133" y="35757"/>
                </a:lnTo>
                <a:lnTo>
                  <a:pt x="12790" y="40246"/>
                </a:lnTo>
                <a:lnTo>
                  <a:pt x="20942" y="41892"/>
                </a:lnTo>
                <a:lnTo>
                  <a:pt x="29099" y="40246"/>
                </a:lnTo>
                <a:lnTo>
                  <a:pt x="35759" y="35757"/>
                </a:lnTo>
                <a:lnTo>
                  <a:pt x="40248" y="29099"/>
                </a:lnTo>
                <a:lnTo>
                  <a:pt x="41894" y="20946"/>
                </a:lnTo>
                <a:lnTo>
                  <a:pt x="40248" y="12793"/>
                </a:lnTo>
                <a:lnTo>
                  <a:pt x="35759" y="6135"/>
                </a:lnTo>
                <a:lnTo>
                  <a:pt x="29099" y="1646"/>
                </a:lnTo>
                <a:lnTo>
                  <a:pt x="20942" y="0"/>
                </a:lnTo>
                <a:close/>
              </a:path>
            </a:pathLst>
          </a:custGeom>
          <a:solidFill>
            <a:srgbClr val="CBCBCB"/>
          </a:solidFill>
        </p:spPr>
        <p:txBody>
          <a:bodyPr wrap="square" lIns="0" tIns="0" rIns="0" bIns="0" rtlCol="0"/>
          <a:lstStyle/>
          <a:p>
            <a:endParaRPr sz="1091" dirty="0"/>
          </a:p>
        </p:txBody>
      </p:sp>
      <p:sp>
        <p:nvSpPr>
          <p:cNvPr id="11" name="object 11"/>
          <p:cNvSpPr/>
          <p:nvPr/>
        </p:nvSpPr>
        <p:spPr>
          <a:xfrm>
            <a:off x="8053101" y="2546875"/>
            <a:ext cx="25400" cy="25400"/>
          </a:xfrm>
          <a:custGeom>
            <a:avLst/>
            <a:gdLst/>
            <a:ahLst/>
            <a:cxnLst/>
            <a:rect l="l" t="t" r="r" b="b"/>
            <a:pathLst>
              <a:path w="41909" h="41910">
                <a:moveTo>
                  <a:pt x="20952" y="0"/>
                </a:moveTo>
                <a:lnTo>
                  <a:pt x="12795" y="1646"/>
                </a:lnTo>
                <a:lnTo>
                  <a:pt x="6135" y="6135"/>
                </a:lnTo>
                <a:lnTo>
                  <a:pt x="1645" y="12793"/>
                </a:lnTo>
                <a:lnTo>
                  <a:pt x="0" y="20946"/>
                </a:lnTo>
                <a:lnTo>
                  <a:pt x="1645" y="29099"/>
                </a:lnTo>
                <a:lnTo>
                  <a:pt x="6135" y="35757"/>
                </a:lnTo>
                <a:lnTo>
                  <a:pt x="12795" y="40246"/>
                </a:lnTo>
                <a:lnTo>
                  <a:pt x="20952" y="41892"/>
                </a:lnTo>
                <a:lnTo>
                  <a:pt x="29104" y="40246"/>
                </a:lnTo>
                <a:lnTo>
                  <a:pt x="35760" y="35757"/>
                </a:lnTo>
                <a:lnTo>
                  <a:pt x="40249" y="29099"/>
                </a:lnTo>
                <a:lnTo>
                  <a:pt x="41894" y="20946"/>
                </a:lnTo>
                <a:lnTo>
                  <a:pt x="40249" y="12793"/>
                </a:lnTo>
                <a:lnTo>
                  <a:pt x="35760" y="6135"/>
                </a:lnTo>
                <a:lnTo>
                  <a:pt x="29104" y="1646"/>
                </a:lnTo>
                <a:lnTo>
                  <a:pt x="20952" y="0"/>
                </a:lnTo>
                <a:close/>
              </a:path>
            </a:pathLst>
          </a:custGeom>
          <a:solidFill>
            <a:srgbClr val="CBCBCB"/>
          </a:solidFill>
        </p:spPr>
        <p:txBody>
          <a:bodyPr wrap="square" lIns="0" tIns="0" rIns="0" bIns="0" rtlCol="0"/>
          <a:lstStyle/>
          <a:p>
            <a:endParaRPr sz="1091" dirty="0"/>
          </a:p>
        </p:txBody>
      </p:sp>
      <p:sp>
        <p:nvSpPr>
          <p:cNvPr id="12" name="object 12"/>
          <p:cNvSpPr/>
          <p:nvPr/>
        </p:nvSpPr>
        <p:spPr>
          <a:xfrm>
            <a:off x="5154742" y="2643047"/>
            <a:ext cx="23861" cy="1625600"/>
          </a:xfrm>
          <a:custGeom>
            <a:avLst/>
            <a:gdLst/>
            <a:ahLst/>
            <a:cxnLst/>
            <a:rect l="l" t="t" r="r" b="b"/>
            <a:pathLst>
              <a:path w="39370" h="2682240">
                <a:moveTo>
                  <a:pt x="39335" y="2682035"/>
                </a:moveTo>
                <a:lnTo>
                  <a:pt x="0" y="0"/>
                </a:lnTo>
              </a:path>
            </a:pathLst>
          </a:custGeom>
          <a:ln w="15711">
            <a:solidFill>
              <a:srgbClr val="CBCBCB"/>
            </a:solidFill>
          </a:ln>
        </p:spPr>
        <p:txBody>
          <a:bodyPr wrap="square" lIns="0" tIns="0" rIns="0" bIns="0" rtlCol="0"/>
          <a:lstStyle/>
          <a:p>
            <a:endParaRPr sz="1091" dirty="0"/>
          </a:p>
        </p:txBody>
      </p:sp>
      <p:sp>
        <p:nvSpPr>
          <p:cNvPr id="13" name="object 13"/>
          <p:cNvSpPr/>
          <p:nvPr/>
        </p:nvSpPr>
        <p:spPr>
          <a:xfrm>
            <a:off x="5165887" y="4255828"/>
            <a:ext cx="25400" cy="25400"/>
          </a:xfrm>
          <a:custGeom>
            <a:avLst/>
            <a:gdLst/>
            <a:ahLst/>
            <a:cxnLst/>
            <a:rect l="l" t="t" r="r" b="b"/>
            <a:pathLst>
              <a:path w="41909" h="41909">
                <a:moveTo>
                  <a:pt x="20639" y="0"/>
                </a:moveTo>
                <a:lnTo>
                  <a:pt x="12509" y="1765"/>
                </a:lnTo>
                <a:lnTo>
                  <a:pt x="5917" y="6351"/>
                </a:lnTo>
                <a:lnTo>
                  <a:pt x="1526" y="13075"/>
                </a:lnTo>
                <a:lnTo>
                  <a:pt x="0" y="21252"/>
                </a:lnTo>
                <a:lnTo>
                  <a:pt x="1765" y="29379"/>
                </a:lnTo>
                <a:lnTo>
                  <a:pt x="6352" y="35971"/>
                </a:lnTo>
                <a:lnTo>
                  <a:pt x="13076" y="40362"/>
                </a:lnTo>
                <a:lnTo>
                  <a:pt x="21253" y="41888"/>
                </a:lnTo>
                <a:lnTo>
                  <a:pt x="29382" y="40123"/>
                </a:lnTo>
                <a:lnTo>
                  <a:pt x="35975" y="35536"/>
                </a:lnTo>
                <a:lnTo>
                  <a:pt x="40367" y="28813"/>
                </a:lnTo>
                <a:lnTo>
                  <a:pt x="41893" y="20637"/>
                </a:lnTo>
                <a:lnTo>
                  <a:pt x="40128" y="12509"/>
                </a:lnTo>
                <a:lnTo>
                  <a:pt x="35541" y="5917"/>
                </a:lnTo>
                <a:lnTo>
                  <a:pt x="28817" y="1526"/>
                </a:lnTo>
                <a:lnTo>
                  <a:pt x="20639" y="0"/>
                </a:lnTo>
                <a:close/>
              </a:path>
            </a:pathLst>
          </a:custGeom>
          <a:solidFill>
            <a:srgbClr val="CBCBCB"/>
          </a:solidFill>
        </p:spPr>
        <p:txBody>
          <a:bodyPr wrap="square" lIns="0" tIns="0" rIns="0" bIns="0" rtlCol="0"/>
          <a:lstStyle/>
          <a:p>
            <a:endParaRPr sz="1091" dirty="0"/>
          </a:p>
        </p:txBody>
      </p:sp>
      <p:sp>
        <p:nvSpPr>
          <p:cNvPr id="14" name="object 14"/>
          <p:cNvSpPr/>
          <p:nvPr/>
        </p:nvSpPr>
        <p:spPr>
          <a:xfrm>
            <a:off x="5142047" y="2630353"/>
            <a:ext cx="25400" cy="25400"/>
          </a:xfrm>
          <a:custGeom>
            <a:avLst/>
            <a:gdLst/>
            <a:ahLst/>
            <a:cxnLst/>
            <a:rect l="l" t="t" r="r" b="b"/>
            <a:pathLst>
              <a:path w="41909" h="41910">
                <a:moveTo>
                  <a:pt x="20639" y="0"/>
                </a:moveTo>
                <a:lnTo>
                  <a:pt x="12509" y="1765"/>
                </a:lnTo>
                <a:lnTo>
                  <a:pt x="5917" y="6351"/>
                </a:lnTo>
                <a:lnTo>
                  <a:pt x="1526" y="13074"/>
                </a:lnTo>
                <a:lnTo>
                  <a:pt x="0" y="21251"/>
                </a:lnTo>
                <a:lnTo>
                  <a:pt x="1765" y="29379"/>
                </a:lnTo>
                <a:lnTo>
                  <a:pt x="6352" y="35970"/>
                </a:lnTo>
                <a:lnTo>
                  <a:pt x="13076" y="40361"/>
                </a:lnTo>
                <a:lnTo>
                  <a:pt x="21253" y="41888"/>
                </a:lnTo>
                <a:lnTo>
                  <a:pt x="29382" y="40122"/>
                </a:lnTo>
                <a:lnTo>
                  <a:pt x="35975" y="35536"/>
                </a:lnTo>
                <a:lnTo>
                  <a:pt x="40367" y="28813"/>
                </a:lnTo>
                <a:lnTo>
                  <a:pt x="41893" y="20637"/>
                </a:lnTo>
                <a:lnTo>
                  <a:pt x="40128" y="12508"/>
                </a:lnTo>
                <a:lnTo>
                  <a:pt x="35541" y="5917"/>
                </a:lnTo>
                <a:lnTo>
                  <a:pt x="28817" y="1526"/>
                </a:lnTo>
                <a:lnTo>
                  <a:pt x="20639" y="0"/>
                </a:lnTo>
                <a:close/>
              </a:path>
            </a:pathLst>
          </a:custGeom>
          <a:solidFill>
            <a:srgbClr val="CBCBCB"/>
          </a:solidFill>
        </p:spPr>
        <p:txBody>
          <a:bodyPr wrap="square" lIns="0" tIns="0" rIns="0" bIns="0" rtlCol="0"/>
          <a:lstStyle/>
          <a:p>
            <a:endParaRPr sz="1091" dirty="0"/>
          </a:p>
        </p:txBody>
      </p:sp>
      <p:sp>
        <p:nvSpPr>
          <p:cNvPr id="15" name="object 15"/>
          <p:cNvSpPr/>
          <p:nvPr/>
        </p:nvSpPr>
        <p:spPr>
          <a:xfrm>
            <a:off x="5142045" y="2630352"/>
            <a:ext cx="25400" cy="25400"/>
          </a:xfrm>
          <a:custGeom>
            <a:avLst/>
            <a:gdLst/>
            <a:ahLst/>
            <a:cxnLst/>
            <a:rect l="l" t="t" r="r" b="b"/>
            <a:pathLst>
              <a:path w="41909" h="41910">
                <a:moveTo>
                  <a:pt x="20948" y="0"/>
                </a:moveTo>
                <a:lnTo>
                  <a:pt x="12794" y="1645"/>
                </a:lnTo>
                <a:lnTo>
                  <a:pt x="6135" y="6134"/>
                </a:lnTo>
                <a:lnTo>
                  <a:pt x="1646" y="12792"/>
                </a:lnTo>
                <a:lnTo>
                  <a:pt x="0" y="20946"/>
                </a:lnTo>
                <a:lnTo>
                  <a:pt x="1646" y="29099"/>
                </a:lnTo>
                <a:lnTo>
                  <a:pt x="6135" y="35757"/>
                </a:lnTo>
                <a:lnTo>
                  <a:pt x="12794" y="40246"/>
                </a:lnTo>
                <a:lnTo>
                  <a:pt x="20948" y="41892"/>
                </a:lnTo>
                <a:lnTo>
                  <a:pt x="29102" y="40246"/>
                </a:lnTo>
                <a:lnTo>
                  <a:pt x="35762" y="35757"/>
                </a:lnTo>
                <a:lnTo>
                  <a:pt x="40251" y="29099"/>
                </a:lnTo>
                <a:lnTo>
                  <a:pt x="41898" y="20946"/>
                </a:lnTo>
                <a:lnTo>
                  <a:pt x="40251" y="12792"/>
                </a:lnTo>
                <a:lnTo>
                  <a:pt x="35762" y="6134"/>
                </a:lnTo>
                <a:lnTo>
                  <a:pt x="29102" y="1645"/>
                </a:lnTo>
                <a:lnTo>
                  <a:pt x="20948" y="0"/>
                </a:lnTo>
                <a:close/>
              </a:path>
            </a:pathLst>
          </a:custGeom>
          <a:solidFill>
            <a:srgbClr val="CBCBCB"/>
          </a:solidFill>
        </p:spPr>
        <p:txBody>
          <a:bodyPr wrap="square" lIns="0" tIns="0" rIns="0" bIns="0" rtlCol="0"/>
          <a:lstStyle/>
          <a:p>
            <a:endParaRPr sz="1091" dirty="0"/>
          </a:p>
        </p:txBody>
      </p:sp>
      <p:sp>
        <p:nvSpPr>
          <p:cNvPr id="16" name="object 16"/>
          <p:cNvSpPr/>
          <p:nvPr/>
        </p:nvSpPr>
        <p:spPr>
          <a:xfrm>
            <a:off x="4302859" y="2630352"/>
            <a:ext cx="25400" cy="25400"/>
          </a:xfrm>
          <a:custGeom>
            <a:avLst/>
            <a:gdLst/>
            <a:ahLst/>
            <a:cxnLst/>
            <a:rect l="l" t="t" r="r" b="b"/>
            <a:pathLst>
              <a:path w="41909" h="41910">
                <a:moveTo>
                  <a:pt x="20949" y="0"/>
                </a:moveTo>
                <a:lnTo>
                  <a:pt x="12795" y="1646"/>
                </a:lnTo>
                <a:lnTo>
                  <a:pt x="6135" y="6135"/>
                </a:lnTo>
                <a:lnTo>
                  <a:pt x="1646" y="12793"/>
                </a:lnTo>
                <a:lnTo>
                  <a:pt x="0" y="20946"/>
                </a:lnTo>
                <a:lnTo>
                  <a:pt x="1646" y="29099"/>
                </a:lnTo>
                <a:lnTo>
                  <a:pt x="6135" y="35757"/>
                </a:lnTo>
                <a:lnTo>
                  <a:pt x="12795" y="40246"/>
                </a:lnTo>
                <a:lnTo>
                  <a:pt x="20949" y="41892"/>
                </a:lnTo>
                <a:lnTo>
                  <a:pt x="29103" y="40246"/>
                </a:lnTo>
                <a:lnTo>
                  <a:pt x="35762" y="35757"/>
                </a:lnTo>
                <a:lnTo>
                  <a:pt x="40251" y="29099"/>
                </a:lnTo>
                <a:lnTo>
                  <a:pt x="41898" y="20946"/>
                </a:lnTo>
                <a:lnTo>
                  <a:pt x="40251" y="12793"/>
                </a:lnTo>
                <a:lnTo>
                  <a:pt x="35762" y="6135"/>
                </a:lnTo>
                <a:lnTo>
                  <a:pt x="29103" y="1646"/>
                </a:lnTo>
                <a:lnTo>
                  <a:pt x="20949" y="0"/>
                </a:lnTo>
                <a:close/>
              </a:path>
            </a:pathLst>
          </a:custGeom>
          <a:solidFill>
            <a:srgbClr val="CBCBCB"/>
          </a:solidFill>
        </p:spPr>
        <p:txBody>
          <a:bodyPr wrap="square" lIns="0" tIns="0" rIns="0" bIns="0" rtlCol="0"/>
          <a:lstStyle/>
          <a:p>
            <a:endParaRPr sz="1091" dirty="0"/>
          </a:p>
        </p:txBody>
      </p:sp>
      <p:sp>
        <p:nvSpPr>
          <p:cNvPr id="17" name="object 17"/>
          <p:cNvSpPr/>
          <p:nvPr/>
        </p:nvSpPr>
        <p:spPr>
          <a:xfrm rot="18578038" flipH="1">
            <a:off x="2948188" y="5143138"/>
            <a:ext cx="79402" cy="1104507"/>
          </a:xfrm>
          <a:custGeom>
            <a:avLst/>
            <a:gdLst/>
            <a:ahLst/>
            <a:cxnLst/>
            <a:rect l="l" t="t" r="r" b="b"/>
            <a:pathLst>
              <a:path h="1384300">
                <a:moveTo>
                  <a:pt x="0" y="1384003"/>
                </a:moveTo>
                <a:lnTo>
                  <a:pt x="0" y="0"/>
                </a:lnTo>
              </a:path>
            </a:pathLst>
          </a:custGeom>
          <a:ln w="15711">
            <a:solidFill>
              <a:srgbClr val="CBCBCB"/>
            </a:solidFill>
          </a:ln>
        </p:spPr>
        <p:txBody>
          <a:bodyPr wrap="square" lIns="0" tIns="0" rIns="0" bIns="0" rtlCol="0"/>
          <a:lstStyle/>
          <a:p>
            <a:endParaRPr sz="1091" dirty="0"/>
          </a:p>
        </p:txBody>
      </p:sp>
      <p:sp>
        <p:nvSpPr>
          <p:cNvPr id="18" name="object 18"/>
          <p:cNvSpPr/>
          <p:nvPr/>
        </p:nvSpPr>
        <p:spPr>
          <a:xfrm>
            <a:off x="3398804" y="5999999"/>
            <a:ext cx="25400" cy="25400"/>
          </a:xfrm>
          <a:custGeom>
            <a:avLst/>
            <a:gdLst/>
            <a:ahLst/>
            <a:cxnLst/>
            <a:rect l="l" t="t" r="r" b="b"/>
            <a:pathLst>
              <a:path w="41910" h="41909">
                <a:moveTo>
                  <a:pt x="20948" y="0"/>
                </a:moveTo>
                <a:lnTo>
                  <a:pt x="12794" y="1646"/>
                </a:lnTo>
                <a:lnTo>
                  <a:pt x="6135" y="6135"/>
                </a:lnTo>
                <a:lnTo>
                  <a:pt x="1646" y="12793"/>
                </a:lnTo>
                <a:lnTo>
                  <a:pt x="0" y="20946"/>
                </a:lnTo>
                <a:lnTo>
                  <a:pt x="1646" y="29099"/>
                </a:lnTo>
                <a:lnTo>
                  <a:pt x="6135" y="35757"/>
                </a:lnTo>
                <a:lnTo>
                  <a:pt x="12794" y="40246"/>
                </a:lnTo>
                <a:lnTo>
                  <a:pt x="20948" y="41892"/>
                </a:lnTo>
                <a:lnTo>
                  <a:pt x="29102" y="40246"/>
                </a:lnTo>
                <a:lnTo>
                  <a:pt x="35762" y="35757"/>
                </a:lnTo>
                <a:lnTo>
                  <a:pt x="40251" y="29099"/>
                </a:lnTo>
                <a:lnTo>
                  <a:pt x="41898" y="20946"/>
                </a:lnTo>
                <a:lnTo>
                  <a:pt x="40251" y="12793"/>
                </a:lnTo>
                <a:lnTo>
                  <a:pt x="35762" y="6135"/>
                </a:lnTo>
                <a:lnTo>
                  <a:pt x="29102" y="1646"/>
                </a:lnTo>
                <a:lnTo>
                  <a:pt x="20948" y="0"/>
                </a:lnTo>
                <a:close/>
              </a:path>
            </a:pathLst>
          </a:custGeom>
          <a:solidFill>
            <a:srgbClr val="CBCBCB"/>
          </a:solidFill>
        </p:spPr>
        <p:txBody>
          <a:bodyPr wrap="square" lIns="0" tIns="0" rIns="0" bIns="0" rtlCol="0"/>
          <a:lstStyle/>
          <a:p>
            <a:endParaRPr sz="1091" dirty="0"/>
          </a:p>
        </p:txBody>
      </p:sp>
      <p:sp>
        <p:nvSpPr>
          <p:cNvPr id="19" name="object 19"/>
          <p:cNvSpPr/>
          <p:nvPr/>
        </p:nvSpPr>
        <p:spPr>
          <a:xfrm flipH="1" flipV="1">
            <a:off x="3275473" y="5115491"/>
            <a:ext cx="123331" cy="45719"/>
          </a:xfrm>
          <a:custGeom>
            <a:avLst/>
            <a:gdLst/>
            <a:ahLst/>
            <a:cxnLst/>
            <a:rect l="l" t="t" r="r" b="b"/>
            <a:pathLst>
              <a:path w="41910" h="41909">
                <a:moveTo>
                  <a:pt x="20948" y="0"/>
                </a:moveTo>
                <a:lnTo>
                  <a:pt x="12794" y="1646"/>
                </a:lnTo>
                <a:lnTo>
                  <a:pt x="6135" y="6135"/>
                </a:lnTo>
                <a:lnTo>
                  <a:pt x="1646" y="12793"/>
                </a:lnTo>
                <a:lnTo>
                  <a:pt x="0" y="20946"/>
                </a:lnTo>
                <a:lnTo>
                  <a:pt x="1646" y="29099"/>
                </a:lnTo>
                <a:lnTo>
                  <a:pt x="6135" y="35757"/>
                </a:lnTo>
                <a:lnTo>
                  <a:pt x="12794" y="40246"/>
                </a:lnTo>
                <a:lnTo>
                  <a:pt x="20948" y="41892"/>
                </a:lnTo>
                <a:lnTo>
                  <a:pt x="29102" y="40246"/>
                </a:lnTo>
                <a:lnTo>
                  <a:pt x="35762" y="35757"/>
                </a:lnTo>
                <a:lnTo>
                  <a:pt x="40251" y="29099"/>
                </a:lnTo>
                <a:lnTo>
                  <a:pt x="41898" y="20946"/>
                </a:lnTo>
                <a:lnTo>
                  <a:pt x="40251" y="12793"/>
                </a:lnTo>
                <a:lnTo>
                  <a:pt x="35762" y="6135"/>
                </a:lnTo>
                <a:lnTo>
                  <a:pt x="29102" y="1646"/>
                </a:lnTo>
                <a:lnTo>
                  <a:pt x="20948" y="0"/>
                </a:lnTo>
                <a:close/>
              </a:path>
            </a:pathLst>
          </a:custGeom>
          <a:solidFill>
            <a:srgbClr val="CBCBCB"/>
          </a:solidFill>
        </p:spPr>
        <p:txBody>
          <a:bodyPr wrap="square" lIns="0" tIns="0" rIns="0" bIns="0" rtlCol="0"/>
          <a:lstStyle/>
          <a:p>
            <a:endParaRPr sz="1091" dirty="0"/>
          </a:p>
        </p:txBody>
      </p:sp>
      <p:sp>
        <p:nvSpPr>
          <p:cNvPr id="20" name="object 20"/>
          <p:cNvSpPr/>
          <p:nvPr/>
        </p:nvSpPr>
        <p:spPr>
          <a:xfrm>
            <a:off x="8746742" y="5173773"/>
            <a:ext cx="0" cy="838970"/>
          </a:xfrm>
          <a:custGeom>
            <a:avLst/>
            <a:gdLst/>
            <a:ahLst/>
            <a:cxnLst/>
            <a:rect l="l" t="t" r="r" b="b"/>
            <a:pathLst>
              <a:path h="1384300">
                <a:moveTo>
                  <a:pt x="1" y="0"/>
                </a:moveTo>
                <a:lnTo>
                  <a:pt x="0" y="1384219"/>
                </a:lnTo>
              </a:path>
            </a:pathLst>
          </a:custGeom>
          <a:ln w="15711">
            <a:solidFill>
              <a:srgbClr val="CBCBCB"/>
            </a:solidFill>
          </a:ln>
        </p:spPr>
        <p:txBody>
          <a:bodyPr wrap="square" lIns="0" tIns="0" rIns="0" bIns="0" rtlCol="0"/>
          <a:lstStyle/>
          <a:p>
            <a:endParaRPr sz="1091" dirty="0"/>
          </a:p>
        </p:txBody>
      </p:sp>
      <p:sp>
        <p:nvSpPr>
          <p:cNvPr id="21" name="object 21"/>
          <p:cNvSpPr/>
          <p:nvPr/>
        </p:nvSpPr>
        <p:spPr>
          <a:xfrm>
            <a:off x="8734044" y="5161079"/>
            <a:ext cx="25400" cy="25400"/>
          </a:xfrm>
          <a:custGeom>
            <a:avLst/>
            <a:gdLst/>
            <a:ahLst/>
            <a:cxnLst/>
            <a:rect l="l" t="t" r="r" b="b"/>
            <a:pathLst>
              <a:path w="41909" h="41909">
                <a:moveTo>
                  <a:pt x="20952" y="0"/>
                </a:moveTo>
                <a:lnTo>
                  <a:pt x="12794" y="1646"/>
                </a:lnTo>
                <a:lnTo>
                  <a:pt x="6134" y="6135"/>
                </a:lnTo>
                <a:lnTo>
                  <a:pt x="1645" y="12793"/>
                </a:lnTo>
                <a:lnTo>
                  <a:pt x="0" y="20946"/>
                </a:lnTo>
                <a:lnTo>
                  <a:pt x="1645" y="29099"/>
                </a:lnTo>
                <a:lnTo>
                  <a:pt x="6135" y="35757"/>
                </a:lnTo>
                <a:lnTo>
                  <a:pt x="12795" y="40246"/>
                </a:lnTo>
                <a:lnTo>
                  <a:pt x="20952" y="41892"/>
                </a:lnTo>
                <a:lnTo>
                  <a:pt x="29104" y="40246"/>
                </a:lnTo>
                <a:lnTo>
                  <a:pt x="35760" y="35757"/>
                </a:lnTo>
                <a:lnTo>
                  <a:pt x="40249" y="29099"/>
                </a:lnTo>
                <a:lnTo>
                  <a:pt x="41894" y="20946"/>
                </a:lnTo>
                <a:lnTo>
                  <a:pt x="40248" y="12792"/>
                </a:lnTo>
                <a:lnTo>
                  <a:pt x="35760" y="6134"/>
                </a:lnTo>
                <a:lnTo>
                  <a:pt x="29103" y="1645"/>
                </a:lnTo>
                <a:lnTo>
                  <a:pt x="20952" y="0"/>
                </a:lnTo>
                <a:close/>
              </a:path>
            </a:pathLst>
          </a:custGeom>
          <a:solidFill>
            <a:srgbClr val="CBCBCB"/>
          </a:solidFill>
        </p:spPr>
        <p:txBody>
          <a:bodyPr wrap="square" lIns="0" tIns="0" rIns="0" bIns="0" rtlCol="0"/>
          <a:lstStyle/>
          <a:p>
            <a:endParaRPr sz="1091" dirty="0"/>
          </a:p>
        </p:txBody>
      </p:sp>
      <p:sp>
        <p:nvSpPr>
          <p:cNvPr id="22" name="object 22"/>
          <p:cNvSpPr/>
          <p:nvPr/>
        </p:nvSpPr>
        <p:spPr>
          <a:xfrm>
            <a:off x="8734044" y="5999999"/>
            <a:ext cx="25400" cy="25400"/>
          </a:xfrm>
          <a:custGeom>
            <a:avLst/>
            <a:gdLst/>
            <a:ahLst/>
            <a:cxnLst/>
            <a:rect l="l" t="t" r="r" b="b"/>
            <a:pathLst>
              <a:path w="41909" h="41909">
                <a:moveTo>
                  <a:pt x="20942" y="0"/>
                </a:moveTo>
                <a:lnTo>
                  <a:pt x="12790" y="1646"/>
                </a:lnTo>
                <a:lnTo>
                  <a:pt x="6133" y="6135"/>
                </a:lnTo>
                <a:lnTo>
                  <a:pt x="1645" y="12793"/>
                </a:lnTo>
                <a:lnTo>
                  <a:pt x="0" y="20946"/>
                </a:lnTo>
                <a:lnTo>
                  <a:pt x="1645" y="29099"/>
                </a:lnTo>
                <a:lnTo>
                  <a:pt x="6133" y="35757"/>
                </a:lnTo>
                <a:lnTo>
                  <a:pt x="12790" y="40246"/>
                </a:lnTo>
                <a:lnTo>
                  <a:pt x="20942" y="41892"/>
                </a:lnTo>
                <a:lnTo>
                  <a:pt x="29099" y="40246"/>
                </a:lnTo>
                <a:lnTo>
                  <a:pt x="35759" y="35757"/>
                </a:lnTo>
                <a:lnTo>
                  <a:pt x="40248" y="29099"/>
                </a:lnTo>
                <a:lnTo>
                  <a:pt x="41894" y="20946"/>
                </a:lnTo>
                <a:lnTo>
                  <a:pt x="40248" y="12793"/>
                </a:lnTo>
                <a:lnTo>
                  <a:pt x="35759" y="6135"/>
                </a:lnTo>
                <a:lnTo>
                  <a:pt x="29099" y="1646"/>
                </a:lnTo>
                <a:lnTo>
                  <a:pt x="20942" y="0"/>
                </a:lnTo>
                <a:close/>
              </a:path>
            </a:pathLst>
          </a:custGeom>
          <a:solidFill>
            <a:srgbClr val="CBCBCB"/>
          </a:solidFill>
        </p:spPr>
        <p:txBody>
          <a:bodyPr wrap="square" lIns="0" tIns="0" rIns="0" bIns="0" rtlCol="0"/>
          <a:lstStyle/>
          <a:p>
            <a:endParaRPr sz="1091" dirty="0"/>
          </a:p>
        </p:txBody>
      </p:sp>
      <p:sp>
        <p:nvSpPr>
          <p:cNvPr id="23" name="object 23"/>
          <p:cNvSpPr txBox="1"/>
          <p:nvPr/>
        </p:nvSpPr>
        <p:spPr>
          <a:xfrm>
            <a:off x="7512284" y="4126433"/>
            <a:ext cx="3597948" cy="422822"/>
          </a:xfrm>
          <a:prstGeom prst="rect">
            <a:avLst/>
          </a:prstGeom>
        </p:spPr>
        <p:txBody>
          <a:bodyPr vert="horz" wrap="square" lIns="0" tIns="7697" rIns="0" bIns="0" rtlCol="0">
            <a:spAutoFit/>
          </a:bodyPr>
          <a:lstStyle/>
          <a:p>
            <a:pPr marL="7697">
              <a:spcBef>
                <a:spcPts val="61"/>
              </a:spcBef>
            </a:pPr>
            <a:r>
              <a:rPr sz="2697" b="1" dirty="0">
                <a:solidFill>
                  <a:schemeClr val="bg1"/>
                </a:solidFill>
                <a:latin typeface="Helvetica"/>
                <a:cs typeface="Helvetica"/>
              </a:rPr>
              <a:t>Performance</a:t>
            </a:r>
            <a:r>
              <a:rPr sz="2697" b="1" spc="-42" dirty="0">
                <a:solidFill>
                  <a:schemeClr val="bg1"/>
                </a:solidFill>
                <a:latin typeface="Helvetica"/>
                <a:cs typeface="Helvetica"/>
              </a:rPr>
              <a:t> </a:t>
            </a:r>
            <a:r>
              <a:rPr sz="2697" b="1" dirty="0">
                <a:solidFill>
                  <a:schemeClr val="bg1"/>
                </a:solidFill>
                <a:latin typeface="Helvetica"/>
                <a:cs typeface="Helvetica"/>
              </a:rPr>
              <a:t>Measure</a:t>
            </a:r>
            <a:endParaRPr sz="2697" dirty="0">
              <a:solidFill>
                <a:schemeClr val="bg1"/>
              </a:solidFill>
              <a:latin typeface="Helvetica"/>
              <a:cs typeface="Helvetica"/>
            </a:endParaRPr>
          </a:p>
        </p:txBody>
      </p:sp>
      <p:sp>
        <p:nvSpPr>
          <p:cNvPr id="24" name="object 24"/>
          <p:cNvSpPr txBox="1"/>
          <p:nvPr/>
        </p:nvSpPr>
        <p:spPr>
          <a:xfrm>
            <a:off x="8217874" y="4594234"/>
            <a:ext cx="2496512" cy="376948"/>
          </a:xfrm>
          <a:prstGeom prst="rect">
            <a:avLst/>
          </a:prstGeom>
        </p:spPr>
        <p:txBody>
          <a:bodyPr vert="horz" wrap="square" lIns="0" tIns="17702" rIns="0" bIns="0" rtlCol="0">
            <a:spAutoFit/>
          </a:bodyPr>
          <a:lstStyle/>
          <a:p>
            <a:pPr marL="7697" marR="3079" indent="88521">
              <a:lnSpc>
                <a:spcPts val="1400"/>
              </a:lnSpc>
              <a:spcBef>
                <a:spcPts val="139"/>
              </a:spcBef>
            </a:pPr>
            <a:r>
              <a:rPr sz="1182" spc="9" dirty="0">
                <a:solidFill>
                  <a:schemeClr val="bg1"/>
                </a:solidFill>
                <a:latin typeface="Helvetica"/>
                <a:cs typeface="Helvetica"/>
              </a:rPr>
              <a:t>A measure </a:t>
            </a:r>
            <a:r>
              <a:rPr sz="1182" spc="6" dirty="0">
                <a:solidFill>
                  <a:schemeClr val="bg1"/>
                </a:solidFill>
                <a:latin typeface="Helvetica"/>
                <a:cs typeface="Helvetica"/>
              </a:rPr>
              <a:t>of </a:t>
            </a:r>
            <a:r>
              <a:rPr sz="1182" spc="9" dirty="0">
                <a:solidFill>
                  <a:schemeClr val="bg1"/>
                </a:solidFill>
                <a:latin typeface="Helvetica"/>
                <a:cs typeface="Helvetica"/>
              </a:rPr>
              <a:t>how </a:t>
            </a:r>
            <a:r>
              <a:rPr sz="1182" spc="6" dirty="0">
                <a:solidFill>
                  <a:schemeClr val="bg1"/>
                </a:solidFill>
                <a:latin typeface="Helvetica"/>
                <a:cs typeface="Helvetica"/>
              </a:rPr>
              <a:t>well </a:t>
            </a:r>
            <a:r>
              <a:rPr sz="1182" spc="9" dirty="0">
                <a:solidFill>
                  <a:schemeClr val="bg1"/>
                </a:solidFill>
                <a:latin typeface="Helvetica"/>
                <a:cs typeface="Helvetica"/>
              </a:rPr>
              <a:t>a </a:t>
            </a:r>
            <a:r>
              <a:rPr sz="1182" spc="6" dirty="0">
                <a:solidFill>
                  <a:schemeClr val="bg1"/>
                </a:solidFill>
                <a:latin typeface="Helvetica"/>
                <a:cs typeface="Helvetica"/>
              </a:rPr>
              <a:t>program,  </a:t>
            </a:r>
            <a:r>
              <a:rPr sz="1182" spc="9" dirty="0">
                <a:solidFill>
                  <a:schemeClr val="bg1"/>
                </a:solidFill>
                <a:latin typeface="Helvetica"/>
                <a:cs typeface="Helvetica"/>
              </a:rPr>
              <a:t>agency </a:t>
            </a:r>
            <a:r>
              <a:rPr sz="1182" spc="6" dirty="0">
                <a:solidFill>
                  <a:schemeClr val="bg1"/>
                </a:solidFill>
                <a:latin typeface="Helvetica"/>
                <a:cs typeface="Helvetica"/>
              </a:rPr>
              <a:t>or service system is</a:t>
            </a:r>
            <a:r>
              <a:rPr sz="1182" spc="-18" dirty="0">
                <a:solidFill>
                  <a:schemeClr val="bg1"/>
                </a:solidFill>
                <a:latin typeface="Helvetica"/>
                <a:cs typeface="Helvetica"/>
              </a:rPr>
              <a:t> </a:t>
            </a:r>
            <a:r>
              <a:rPr sz="1182" spc="6" dirty="0">
                <a:solidFill>
                  <a:schemeClr val="bg1"/>
                </a:solidFill>
                <a:latin typeface="Helvetica"/>
                <a:cs typeface="Helvetica"/>
              </a:rPr>
              <a:t>working.</a:t>
            </a:r>
            <a:endParaRPr sz="1182" dirty="0">
              <a:solidFill>
                <a:schemeClr val="bg1"/>
              </a:solidFill>
              <a:latin typeface="Helvetica"/>
              <a:cs typeface="Helvetica"/>
            </a:endParaRPr>
          </a:p>
        </p:txBody>
      </p:sp>
      <p:sp>
        <p:nvSpPr>
          <p:cNvPr id="25" name="object 25"/>
          <p:cNvSpPr txBox="1"/>
          <p:nvPr/>
        </p:nvSpPr>
        <p:spPr>
          <a:xfrm>
            <a:off x="314398" y="4115747"/>
            <a:ext cx="2158615" cy="936949"/>
          </a:xfrm>
          <a:prstGeom prst="rect">
            <a:avLst/>
          </a:prstGeom>
        </p:spPr>
        <p:txBody>
          <a:bodyPr vert="horz" wrap="square" lIns="0" tIns="110452" rIns="0" bIns="0" rtlCol="0">
            <a:spAutoFit/>
          </a:bodyPr>
          <a:lstStyle/>
          <a:p>
            <a:pPr marR="1539" algn="ctr">
              <a:spcBef>
                <a:spcPts val="870"/>
              </a:spcBef>
            </a:pPr>
            <a:r>
              <a:rPr sz="2697" b="1" spc="-3" dirty="0">
                <a:solidFill>
                  <a:schemeClr val="bg1"/>
                </a:solidFill>
                <a:latin typeface="Helvetica"/>
                <a:cs typeface="Helvetica"/>
              </a:rPr>
              <a:t>Indicator</a:t>
            </a:r>
            <a:endParaRPr sz="2697" dirty="0">
              <a:solidFill>
                <a:schemeClr val="bg1"/>
              </a:solidFill>
              <a:latin typeface="Helvetica"/>
              <a:cs typeface="Helvetica"/>
            </a:endParaRPr>
          </a:p>
          <a:p>
            <a:pPr marL="7697" marR="3079" algn="ctr">
              <a:lnSpc>
                <a:spcPts val="1400"/>
              </a:lnSpc>
              <a:spcBef>
                <a:spcPts val="439"/>
              </a:spcBef>
            </a:pPr>
            <a:r>
              <a:rPr sz="1182" spc="9" dirty="0">
                <a:solidFill>
                  <a:schemeClr val="bg1"/>
                </a:solidFill>
                <a:latin typeface="Helvetica"/>
                <a:cs typeface="Helvetica"/>
              </a:rPr>
              <a:t>A measure which </a:t>
            </a:r>
            <a:r>
              <a:rPr sz="1182" spc="6" dirty="0">
                <a:solidFill>
                  <a:schemeClr val="bg1"/>
                </a:solidFill>
                <a:latin typeface="Helvetica"/>
                <a:cs typeface="Helvetica"/>
              </a:rPr>
              <a:t>helps</a:t>
            </a:r>
            <a:r>
              <a:rPr sz="1182" spc="-115" dirty="0">
                <a:solidFill>
                  <a:schemeClr val="bg1"/>
                </a:solidFill>
                <a:latin typeface="Helvetica"/>
                <a:cs typeface="Helvetica"/>
              </a:rPr>
              <a:t> </a:t>
            </a:r>
            <a:r>
              <a:rPr sz="1182" spc="6" dirty="0">
                <a:solidFill>
                  <a:schemeClr val="bg1"/>
                </a:solidFill>
                <a:latin typeface="Helvetica"/>
                <a:cs typeface="Helvetica"/>
              </a:rPr>
              <a:t>quantify  the </a:t>
            </a:r>
            <a:r>
              <a:rPr sz="1182" spc="9" dirty="0">
                <a:solidFill>
                  <a:schemeClr val="bg1"/>
                </a:solidFill>
                <a:latin typeface="Helvetica"/>
                <a:cs typeface="Helvetica"/>
              </a:rPr>
              <a:t>achievement </a:t>
            </a:r>
            <a:r>
              <a:rPr sz="1182" spc="6" dirty="0">
                <a:solidFill>
                  <a:schemeClr val="bg1"/>
                </a:solidFill>
                <a:latin typeface="Helvetica"/>
                <a:cs typeface="Helvetica"/>
              </a:rPr>
              <a:t>of </a:t>
            </a:r>
            <a:r>
              <a:rPr sz="1182" spc="9" dirty="0">
                <a:solidFill>
                  <a:schemeClr val="bg1"/>
                </a:solidFill>
                <a:latin typeface="Helvetica"/>
                <a:cs typeface="Helvetica"/>
              </a:rPr>
              <a:t>a</a:t>
            </a:r>
            <a:r>
              <a:rPr sz="1182" spc="-36" dirty="0">
                <a:solidFill>
                  <a:schemeClr val="bg1"/>
                </a:solidFill>
                <a:latin typeface="Helvetica"/>
                <a:cs typeface="Helvetica"/>
              </a:rPr>
              <a:t> </a:t>
            </a:r>
            <a:r>
              <a:rPr sz="1182" spc="6" dirty="0">
                <a:solidFill>
                  <a:schemeClr val="bg1"/>
                </a:solidFill>
                <a:latin typeface="Helvetica"/>
                <a:cs typeface="Helvetica"/>
              </a:rPr>
              <a:t>result.</a:t>
            </a:r>
            <a:endParaRPr sz="1182" dirty="0">
              <a:solidFill>
                <a:schemeClr val="bg1"/>
              </a:solidFill>
              <a:latin typeface="Helvetica"/>
              <a:cs typeface="Helvetica"/>
            </a:endParaRPr>
          </a:p>
        </p:txBody>
      </p:sp>
      <p:sp>
        <p:nvSpPr>
          <p:cNvPr id="26" name="object 26"/>
          <p:cNvSpPr txBox="1"/>
          <p:nvPr/>
        </p:nvSpPr>
        <p:spPr>
          <a:xfrm>
            <a:off x="1743757" y="1899980"/>
            <a:ext cx="3418994" cy="936949"/>
          </a:xfrm>
          <a:prstGeom prst="rect">
            <a:avLst/>
          </a:prstGeom>
        </p:spPr>
        <p:txBody>
          <a:bodyPr vert="horz" wrap="square" lIns="0" tIns="110452" rIns="0" bIns="0" rtlCol="0">
            <a:spAutoFit/>
          </a:bodyPr>
          <a:lstStyle/>
          <a:p>
            <a:pPr marL="723562">
              <a:spcBef>
                <a:spcPts val="870"/>
              </a:spcBef>
            </a:pPr>
            <a:r>
              <a:rPr sz="2697" b="1" dirty="0">
                <a:solidFill>
                  <a:schemeClr val="bg1"/>
                </a:solidFill>
                <a:latin typeface="Helvetica"/>
                <a:cs typeface="Helvetica"/>
              </a:rPr>
              <a:t>Result</a:t>
            </a:r>
            <a:endParaRPr sz="2697" dirty="0">
              <a:solidFill>
                <a:schemeClr val="bg1"/>
              </a:solidFill>
              <a:latin typeface="Helvetica"/>
              <a:cs typeface="Helvetica"/>
            </a:endParaRPr>
          </a:p>
          <a:p>
            <a:pPr marL="185509" marR="3079" indent="-178196">
              <a:lnSpc>
                <a:spcPts val="1400"/>
              </a:lnSpc>
              <a:spcBef>
                <a:spcPts val="439"/>
              </a:spcBef>
              <a:tabLst>
                <a:tab pos="2571725" algn="l"/>
                <a:tab pos="3411134" algn="l"/>
              </a:tabLst>
            </a:pPr>
            <a:r>
              <a:rPr sz="1182" spc="9" dirty="0">
                <a:solidFill>
                  <a:schemeClr val="bg1"/>
                </a:solidFill>
                <a:latin typeface="Helvetica"/>
                <a:cs typeface="Helvetica"/>
              </a:rPr>
              <a:t>A </a:t>
            </a:r>
            <a:r>
              <a:rPr sz="1182" spc="6" dirty="0">
                <a:solidFill>
                  <a:schemeClr val="bg1"/>
                </a:solidFill>
                <a:latin typeface="Helvetica"/>
                <a:cs typeface="Helvetica"/>
              </a:rPr>
              <a:t>condition of well-being</a:t>
            </a:r>
            <a:r>
              <a:rPr sz="1182" spc="-76" dirty="0">
                <a:solidFill>
                  <a:schemeClr val="bg1"/>
                </a:solidFill>
                <a:latin typeface="Helvetica"/>
                <a:cs typeface="Helvetica"/>
              </a:rPr>
              <a:t> </a:t>
            </a:r>
            <a:r>
              <a:rPr sz="1182" spc="3" dirty="0">
                <a:solidFill>
                  <a:schemeClr val="bg1"/>
                </a:solidFill>
                <a:latin typeface="Helvetica"/>
                <a:cs typeface="Helvetica"/>
              </a:rPr>
              <a:t>for </a:t>
            </a:r>
            <a:r>
              <a:rPr sz="1182" spc="6" dirty="0">
                <a:solidFill>
                  <a:schemeClr val="bg1"/>
                </a:solidFill>
                <a:latin typeface="Helvetica"/>
                <a:cs typeface="Helvetica"/>
              </a:rPr>
              <a:t>children, </a:t>
            </a:r>
            <a:r>
              <a:rPr sz="1182" dirty="0">
                <a:solidFill>
                  <a:schemeClr val="bg1"/>
                </a:solidFill>
                <a:latin typeface="Helvetica"/>
                <a:cs typeface="Helvetica"/>
              </a:rPr>
              <a:t>	</a:t>
            </a:r>
            <a:r>
              <a:rPr sz="1182" u="heavy" spc="3" dirty="0">
                <a:solidFill>
                  <a:schemeClr val="bg1"/>
                </a:solidFill>
                <a:uFill>
                  <a:solidFill>
                    <a:srgbClr val="CBCBCB"/>
                  </a:solidFill>
                </a:uFill>
                <a:latin typeface="Helvetica"/>
                <a:cs typeface="Helvetica"/>
              </a:rPr>
              <a:t> </a:t>
            </a:r>
            <a:r>
              <a:rPr sz="1182" u="heavy" dirty="0">
                <a:solidFill>
                  <a:schemeClr val="bg1"/>
                </a:solidFill>
                <a:uFill>
                  <a:solidFill>
                    <a:srgbClr val="CBCBCB"/>
                  </a:solidFill>
                </a:uFill>
                <a:latin typeface="Helvetica"/>
                <a:cs typeface="Helvetica"/>
              </a:rPr>
              <a:t>	</a:t>
            </a:r>
            <a:r>
              <a:rPr sz="1182" dirty="0">
                <a:solidFill>
                  <a:schemeClr val="bg1"/>
                </a:solidFill>
                <a:latin typeface="Helvetica"/>
                <a:cs typeface="Helvetica"/>
              </a:rPr>
              <a:t> </a:t>
            </a:r>
            <a:r>
              <a:rPr sz="1182" spc="6" dirty="0">
                <a:solidFill>
                  <a:schemeClr val="bg1"/>
                </a:solidFill>
                <a:latin typeface="Helvetica"/>
                <a:cs typeface="Helvetica"/>
              </a:rPr>
              <a:t>           </a:t>
            </a:r>
            <a:r>
              <a:rPr sz="1182" spc="261" dirty="0">
                <a:solidFill>
                  <a:schemeClr val="bg1"/>
                </a:solidFill>
                <a:latin typeface="Helvetica"/>
                <a:cs typeface="Helvetica"/>
              </a:rPr>
              <a:t> </a:t>
            </a:r>
            <a:r>
              <a:rPr sz="1182" spc="6" dirty="0">
                <a:solidFill>
                  <a:schemeClr val="bg1"/>
                </a:solidFill>
                <a:latin typeface="Helvetica"/>
                <a:cs typeface="Helvetica"/>
              </a:rPr>
              <a:t>adults, families or</a:t>
            </a:r>
            <a:r>
              <a:rPr sz="1182" spc="-6" dirty="0">
                <a:solidFill>
                  <a:schemeClr val="bg1"/>
                </a:solidFill>
                <a:latin typeface="Helvetica"/>
                <a:cs typeface="Helvetica"/>
              </a:rPr>
              <a:t> </a:t>
            </a:r>
            <a:r>
              <a:rPr sz="1182" spc="6" dirty="0">
                <a:solidFill>
                  <a:schemeClr val="bg1"/>
                </a:solidFill>
                <a:latin typeface="Helvetica"/>
                <a:cs typeface="Helvetica"/>
              </a:rPr>
              <a:t>communities.</a:t>
            </a:r>
            <a:endParaRPr sz="1182" dirty="0">
              <a:solidFill>
                <a:schemeClr val="bg1"/>
              </a:solidFill>
              <a:latin typeface="Helvetica"/>
              <a:cs typeface="Helvetica"/>
            </a:endParaRPr>
          </a:p>
        </p:txBody>
      </p:sp>
      <p:sp>
        <p:nvSpPr>
          <p:cNvPr id="27" name="object 27"/>
          <p:cNvSpPr/>
          <p:nvPr/>
        </p:nvSpPr>
        <p:spPr>
          <a:xfrm>
            <a:off x="3415089" y="6017812"/>
            <a:ext cx="1201882" cy="0"/>
          </a:xfrm>
          <a:custGeom>
            <a:avLst/>
            <a:gdLst/>
            <a:ahLst/>
            <a:cxnLst/>
            <a:rect l="l" t="t" r="r" b="b"/>
            <a:pathLst>
              <a:path w="1983104">
                <a:moveTo>
                  <a:pt x="0" y="0"/>
                </a:moveTo>
                <a:lnTo>
                  <a:pt x="1982648" y="0"/>
                </a:lnTo>
              </a:path>
            </a:pathLst>
          </a:custGeom>
          <a:ln w="15709">
            <a:solidFill>
              <a:srgbClr val="CBCBCB"/>
            </a:solidFill>
          </a:ln>
        </p:spPr>
        <p:txBody>
          <a:bodyPr wrap="square" lIns="0" tIns="0" rIns="0" bIns="0" rtlCol="0"/>
          <a:lstStyle/>
          <a:p>
            <a:endParaRPr sz="1091" dirty="0"/>
          </a:p>
        </p:txBody>
      </p:sp>
      <p:sp>
        <p:nvSpPr>
          <p:cNvPr id="28" name="object 28"/>
          <p:cNvSpPr/>
          <p:nvPr/>
        </p:nvSpPr>
        <p:spPr>
          <a:xfrm>
            <a:off x="3402393" y="6005117"/>
            <a:ext cx="25400" cy="25400"/>
          </a:xfrm>
          <a:custGeom>
            <a:avLst/>
            <a:gdLst/>
            <a:ahLst/>
            <a:cxnLst/>
            <a:rect l="l" t="t" r="r" b="b"/>
            <a:pathLst>
              <a:path w="41910" h="41909">
                <a:moveTo>
                  <a:pt x="20948" y="0"/>
                </a:moveTo>
                <a:lnTo>
                  <a:pt x="12794" y="1646"/>
                </a:lnTo>
                <a:lnTo>
                  <a:pt x="6135" y="6135"/>
                </a:lnTo>
                <a:lnTo>
                  <a:pt x="1646" y="12793"/>
                </a:lnTo>
                <a:lnTo>
                  <a:pt x="0" y="20946"/>
                </a:lnTo>
                <a:lnTo>
                  <a:pt x="1646" y="29099"/>
                </a:lnTo>
                <a:lnTo>
                  <a:pt x="6135" y="35757"/>
                </a:lnTo>
                <a:lnTo>
                  <a:pt x="12794" y="40246"/>
                </a:lnTo>
                <a:lnTo>
                  <a:pt x="20948" y="41892"/>
                </a:lnTo>
                <a:lnTo>
                  <a:pt x="29102" y="40246"/>
                </a:lnTo>
                <a:lnTo>
                  <a:pt x="35762" y="35757"/>
                </a:lnTo>
                <a:lnTo>
                  <a:pt x="40251" y="29099"/>
                </a:lnTo>
                <a:lnTo>
                  <a:pt x="41898" y="20946"/>
                </a:lnTo>
                <a:lnTo>
                  <a:pt x="40251" y="12793"/>
                </a:lnTo>
                <a:lnTo>
                  <a:pt x="35762" y="6135"/>
                </a:lnTo>
                <a:lnTo>
                  <a:pt x="29102" y="1646"/>
                </a:lnTo>
                <a:lnTo>
                  <a:pt x="20948" y="0"/>
                </a:lnTo>
                <a:close/>
              </a:path>
            </a:pathLst>
          </a:custGeom>
          <a:solidFill>
            <a:srgbClr val="CBCBCB"/>
          </a:solidFill>
        </p:spPr>
        <p:txBody>
          <a:bodyPr wrap="square" lIns="0" tIns="0" rIns="0" bIns="0" rtlCol="0"/>
          <a:lstStyle/>
          <a:p>
            <a:endParaRPr sz="1091" dirty="0"/>
          </a:p>
        </p:txBody>
      </p:sp>
      <p:sp>
        <p:nvSpPr>
          <p:cNvPr id="29" name="object 29"/>
          <p:cNvSpPr/>
          <p:nvPr/>
        </p:nvSpPr>
        <p:spPr>
          <a:xfrm>
            <a:off x="4603998" y="6005117"/>
            <a:ext cx="25400" cy="25400"/>
          </a:xfrm>
          <a:custGeom>
            <a:avLst/>
            <a:gdLst/>
            <a:ahLst/>
            <a:cxnLst/>
            <a:rect l="l" t="t" r="r" b="b"/>
            <a:pathLst>
              <a:path w="41909" h="41909">
                <a:moveTo>
                  <a:pt x="20948" y="0"/>
                </a:moveTo>
                <a:lnTo>
                  <a:pt x="12794" y="1646"/>
                </a:lnTo>
                <a:lnTo>
                  <a:pt x="6135" y="6135"/>
                </a:lnTo>
                <a:lnTo>
                  <a:pt x="1646" y="12793"/>
                </a:lnTo>
                <a:lnTo>
                  <a:pt x="0" y="20946"/>
                </a:lnTo>
                <a:lnTo>
                  <a:pt x="1646" y="29099"/>
                </a:lnTo>
                <a:lnTo>
                  <a:pt x="6135" y="35757"/>
                </a:lnTo>
                <a:lnTo>
                  <a:pt x="12794" y="40246"/>
                </a:lnTo>
                <a:lnTo>
                  <a:pt x="20948" y="41892"/>
                </a:lnTo>
                <a:lnTo>
                  <a:pt x="29102" y="40246"/>
                </a:lnTo>
                <a:lnTo>
                  <a:pt x="35762" y="35757"/>
                </a:lnTo>
                <a:lnTo>
                  <a:pt x="40251" y="29099"/>
                </a:lnTo>
                <a:lnTo>
                  <a:pt x="41898" y="20946"/>
                </a:lnTo>
                <a:lnTo>
                  <a:pt x="40251" y="12793"/>
                </a:lnTo>
                <a:lnTo>
                  <a:pt x="35762" y="6135"/>
                </a:lnTo>
                <a:lnTo>
                  <a:pt x="29102" y="1646"/>
                </a:lnTo>
                <a:lnTo>
                  <a:pt x="20948" y="0"/>
                </a:lnTo>
                <a:close/>
              </a:path>
            </a:pathLst>
          </a:custGeom>
          <a:solidFill>
            <a:srgbClr val="CBCBCB"/>
          </a:solidFill>
        </p:spPr>
        <p:txBody>
          <a:bodyPr wrap="square" lIns="0" tIns="0" rIns="0" bIns="0" rtlCol="0"/>
          <a:lstStyle/>
          <a:p>
            <a:endParaRPr sz="1091" dirty="0"/>
          </a:p>
        </p:txBody>
      </p:sp>
      <p:sp>
        <p:nvSpPr>
          <p:cNvPr id="30" name="object 30"/>
          <p:cNvSpPr/>
          <p:nvPr/>
        </p:nvSpPr>
        <p:spPr>
          <a:xfrm>
            <a:off x="7545303" y="6012694"/>
            <a:ext cx="1201882" cy="0"/>
          </a:xfrm>
          <a:custGeom>
            <a:avLst/>
            <a:gdLst/>
            <a:ahLst/>
            <a:cxnLst/>
            <a:rect l="l" t="t" r="r" b="b"/>
            <a:pathLst>
              <a:path w="1983105">
                <a:moveTo>
                  <a:pt x="0" y="0"/>
                </a:moveTo>
                <a:lnTo>
                  <a:pt x="1982647" y="0"/>
                </a:lnTo>
              </a:path>
            </a:pathLst>
          </a:custGeom>
          <a:ln w="15709">
            <a:solidFill>
              <a:srgbClr val="CBCBCB"/>
            </a:solidFill>
          </a:ln>
        </p:spPr>
        <p:txBody>
          <a:bodyPr wrap="square" lIns="0" tIns="0" rIns="0" bIns="0" rtlCol="0"/>
          <a:lstStyle/>
          <a:p>
            <a:endParaRPr sz="1091" dirty="0"/>
          </a:p>
        </p:txBody>
      </p:sp>
      <p:sp>
        <p:nvSpPr>
          <p:cNvPr id="31" name="object 31"/>
          <p:cNvSpPr/>
          <p:nvPr/>
        </p:nvSpPr>
        <p:spPr>
          <a:xfrm>
            <a:off x="7532604" y="5999999"/>
            <a:ext cx="25400" cy="25400"/>
          </a:xfrm>
          <a:custGeom>
            <a:avLst/>
            <a:gdLst/>
            <a:ahLst/>
            <a:cxnLst/>
            <a:rect l="l" t="t" r="r" b="b"/>
            <a:pathLst>
              <a:path w="41909" h="41909">
                <a:moveTo>
                  <a:pt x="20952" y="0"/>
                </a:moveTo>
                <a:lnTo>
                  <a:pt x="12799" y="1646"/>
                </a:lnTo>
                <a:lnTo>
                  <a:pt x="6139" y="6135"/>
                </a:lnTo>
                <a:lnTo>
                  <a:pt x="1647" y="12793"/>
                </a:lnTo>
                <a:lnTo>
                  <a:pt x="0" y="20946"/>
                </a:lnTo>
                <a:lnTo>
                  <a:pt x="1647" y="29099"/>
                </a:lnTo>
                <a:lnTo>
                  <a:pt x="6139" y="35757"/>
                </a:lnTo>
                <a:lnTo>
                  <a:pt x="12799" y="40246"/>
                </a:lnTo>
                <a:lnTo>
                  <a:pt x="20952" y="41892"/>
                </a:lnTo>
                <a:lnTo>
                  <a:pt x="29105" y="40246"/>
                </a:lnTo>
                <a:lnTo>
                  <a:pt x="35766" y="35757"/>
                </a:lnTo>
                <a:lnTo>
                  <a:pt x="40257" y="29099"/>
                </a:lnTo>
                <a:lnTo>
                  <a:pt x="41905" y="20946"/>
                </a:lnTo>
                <a:lnTo>
                  <a:pt x="40257" y="12793"/>
                </a:lnTo>
                <a:lnTo>
                  <a:pt x="35766" y="6135"/>
                </a:lnTo>
                <a:lnTo>
                  <a:pt x="29105" y="1646"/>
                </a:lnTo>
                <a:lnTo>
                  <a:pt x="20952" y="0"/>
                </a:lnTo>
                <a:close/>
              </a:path>
            </a:pathLst>
          </a:custGeom>
          <a:solidFill>
            <a:srgbClr val="CBCBCB"/>
          </a:solidFill>
        </p:spPr>
        <p:txBody>
          <a:bodyPr wrap="square" lIns="0" tIns="0" rIns="0" bIns="0" rtlCol="0"/>
          <a:lstStyle/>
          <a:p>
            <a:endParaRPr sz="1091" dirty="0"/>
          </a:p>
        </p:txBody>
      </p:sp>
      <p:sp>
        <p:nvSpPr>
          <p:cNvPr id="32" name="object 32"/>
          <p:cNvSpPr/>
          <p:nvPr/>
        </p:nvSpPr>
        <p:spPr>
          <a:xfrm>
            <a:off x="8734209" y="5999999"/>
            <a:ext cx="25400" cy="25400"/>
          </a:xfrm>
          <a:custGeom>
            <a:avLst/>
            <a:gdLst/>
            <a:ahLst/>
            <a:cxnLst/>
            <a:rect l="l" t="t" r="r" b="b"/>
            <a:pathLst>
              <a:path w="41909" h="41909">
                <a:moveTo>
                  <a:pt x="20952" y="0"/>
                </a:moveTo>
                <a:lnTo>
                  <a:pt x="12799" y="1646"/>
                </a:lnTo>
                <a:lnTo>
                  <a:pt x="6139" y="6135"/>
                </a:lnTo>
                <a:lnTo>
                  <a:pt x="1647" y="12793"/>
                </a:lnTo>
                <a:lnTo>
                  <a:pt x="0" y="20946"/>
                </a:lnTo>
                <a:lnTo>
                  <a:pt x="1647" y="29099"/>
                </a:lnTo>
                <a:lnTo>
                  <a:pt x="6139" y="35757"/>
                </a:lnTo>
                <a:lnTo>
                  <a:pt x="12799" y="40246"/>
                </a:lnTo>
                <a:lnTo>
                  <a:pt x="20952" y="41892"/>
                </a:lnTo>
                <a:lnTo>
                  <a:pt x="29105" y="40246"/>
                </a:lnTo>
                <a:lnTo>
                  <a:pt x="35766" y="35757"/>
                </a:lnTo>
                <a:lnTo>
                  <a:pt x="40257" y="29099"/>
                </a:lnTo>
                <a:lnTo>
                  <a:pt x="41905" y="20946"/>
                </a:lnTo>
                <a:lnTo>
                  <a:pt x="40257" y="12793"/>
                </a:lnTo>
                <a:lnTo>
                  <a:pt x="35766" y="6135"/>
                </a:lnTo>
                <a:lnTo>
                  <a:pt x="29105" y="1646"/>
                </a:lnTo>
                <a:lnTo>
                  <a:pt x="20952" y="0"/>
                </a:lnTo>
                <a:close/>
              </a:path>
            </a:pathLst>
          </a:custGeom>
          <a:solidFill>
            <a:srgbClr val="CBCBCB"/>
          </a:solidFill>
        </p:spPr>
        <p:txBody>
          <a:bodyPr wrap="square" lIns="0" tIns="0" rIns="0" bIns="0" rtlCol="0"/>
          <a:lstStyle/>
          <a:p>
            <a:endParaRPr sz="1091" dirty="0"/>
          </a:p>
        </p:txBody>
      </p:sp>
      <p:sp>
        <p:nvSpPr>
          <p:cNvPr id="33" name="object 33"/>
          <p:cNvSpPr/>
          <p:nvPr/>
        </p:nvSpPr>
        <p:spPr>
          <a:xfrm>
            <a:off x="4826662" y="4456347"/>
            <a:ext cx="1301173" cy="2342188"/>
          </a:xfrm>
          <a:custGeom>
            <a:avLst/>
            <a:gdLst/>
            <a:ahLst/>
            <a:cxnLst/>
            <a:rect l="l" t="t" r="r" b="b"/>
            <a:pathLst>
              <a:path w="2146934" h="3864609">
                <a:moveTo>
                  <a:pt x="829734" y="0"/>
                </a:moveTo>
                <a:lnTo>
                  <a:pt x="781005" y="1409"/>
                </a:lnTo>
                <a:lnTo>
                  <a:pt x="733015" y="5585"/>
                </a:lnTo>
                <a:lnTo>
                  <a:pt x="685841" y="12451"/>
                </a:lnTo>
                <a:lnTo>
                  <a:pt x="639561" y="21928"/>
                </a:lnTo>
                <a:lnTo>
                  <a:pt x="594254" y="33939"/>
                </a:lnTo>
                <a:lnTo>
                  <a:pt x="549997" y="48406"/>
                </a:lnTo>
                <a:lnTo>
                  <a:pt x="506868" y="65252"/>
                </a:lnTo>
                <a:lnTo>
                  <a:pt x="464946" y="84399"/>
                </a:lnTo>
                <a:lnTo>
                  <a:pt x="424308" y="105769"/>
                </a:lnTo>
                <a:lnTo>
                  <a:pt x="385032" y="129285"/>
                </a:lnTo>
                <a:lnTo>
                  <a:pt x="347197" y="154869"/>
                </a:lnTo>
                <a:lnTo>
                  <a:pt x="310881" y="182443"/>
                </a:lnTo>
                <a:lnTo>
                  <a:pt x="276161" y="211929"/>
                </a:lnTo>
                <a:lnTo>
                  <a:pt x="243115" y="243250"/>
                </a:lnTo>
                <a:lnTo>
                  <a:pt x="211823" y="276329"/>
                </a:lnTo>
                <a:lnTo>
                  <a:pt x="182360" y="311087"/>
                </a:lnTo>
                <a:lnTo>
                  <a:pt x="154807" y="347447"/>
                </a:lnTo>
                <a:lnTo>
                  <a:pt x="129240" y="385332"/>
                </a:lnTo>
                <a:lnTo>
                  <a:pt x="105737" y="424663"/>
                </a:lnTo>
                <a:lnTo>
                  <a:pt x="84378" y="465362"/>
                </a:lnTo>
                <a:lnTo>
                  <a:pt x="65239" y="507354"/>
                </a:lnTo>
                <a:lnTo>
                  <a:pt x="48399" y="550558"/>
                </a:lnTo>
                <a:lnTo>
                  <a:pt x="33935" y="594899"/>
                </a:lnTo>
                <a:lnTo>
                  <a:pt x="21926" y="640297"/>
                </a:lnTo>
                <a:lnTo>
                  <a:pt x="12450" y="686677"/>
                </a:lnTo>
                <a:lnTo>
                  <a:pt x="5585" y="733959"/>
                </a:lnTo>
                <a:lnTo>
                  <a:pt x="1409" y="782066"/>
                </a:lnTo>
                <a:lnTo>
                  <a:pt x="0" y="830921"/>
                </a:lnTo>
                <a:lnTo>
                  <a:pt x="1409" y="879645"/>
                </a:lnTo>
                <a:lnTo>
                  <a:pt x="5585" y="927631"/>
                </a:lnTo>
                <a:lnTo>
                  <a:pt x="12450" y="974800"/>
                </a:lnTo>
                <a:lnTo>
                  <a:pt x="21926" y="1021075"/>
                </a:lnTo>
                <a:lnTo>
                  <a:pt x="33935" y="1066378"/>
                </a:lnTo>
                <a:lnTo>
                  <a:pt x="48399" y="1110631"/>
                </a:lnTo>
                <a:lnTo>
                  <a:pt x="65239" y="1153755"/>
                </a:lnTo>
                <a:lnTo>
                  <a:pt x="84378" y="1195673"/>
                </a:lnTo>
                <a:lnTo>
                  <a:pt x="105737" y="1236307"/>
                </a:lnTo>
                <a:lnTo>
                  <a:pt x="129240" y="1275579"/>
                </a:lnTo>
                <a:lnTo>
                  <a:pt x="154807" y="1313410"/>
                </a:lnTo>
                <a:lnTo>
                  <a:pt x="182360" y="1349723"/>
                </a:lnTo>
                <a:lnTo>
                  <a:pt x="211823" y="1384440"/>
                </a:lnTo>
                <a:lnTo>
                  <a:pt x="243115" y="1417482"/>
                </a:lnTo>
                <a:lnTo>
                  <a:pt x="276161" y="1448771"/>
                </a:lnTo>
                <a:lnTo>
                  <a:pt x="310881" y="1478231"/>
                </a:lnTo>
                <a:lnTo>
                  <a:pt x="347235" y="1505807"/>
                </a:lnTo>
                <a:lnTo>
                  <a:pt x="385032" y="1531346"/>
                </a:lnTo>
                <a:lnTo>
                  <a:pt x="424308" y="1554846"/>
                </a:lnTo>
                <a:lnTo>
                  <a:pt x="464946" y="1576204"/>
                </a:lnTo>
                <a:lnTo>
                  <a:pt x="506868" y="1595341"/>
                </a:lnTo>
                <a:lnTo>
                  <a:pt x="549997" y="1612180"/>
                </a:lnTo>
                <a:lnTo>
                  <a:pt x="594254" y="1626642"/>
                </a:lnTo>
                <a:lnTo>
                  <a:pt x="639561" y="1638649"/>
                </a:lnTo>
                <a:lnTo>
                  <a:pt x="685841" y="1648124"/>
                </a:lnTo>
                <a:lnTo>
                  <a:pt x="733015" y="1654989"/>
                </a:lnTo>
                <a:lnTo>
                  <a:pt x="781005" y="1659165"/>
                </a:lnTo>
                <a:lnTo>
                  <a:pt x="993794" y="1666144"/>
                </a:lnTo>
                <a:lnTo>
                  <a:pt x="1364811" y="1718453"/>
                </a:lnTo>
                <a:lnTo>
                  <a:pt x="1761045" y="1870901"/>
                </a:lnTo>
                <a:lnTo>
                  <a:pt x="2000751" y="2176887"/>
                </a:lnTo>
                <a:lnTo>
                  <a:pt x="2015321" y="2249436"/>
                </a:lnTo>
                <a:lnTo>
                  <a:pt x="2021679" y="2292007"/>
                </a:lnTo>
                <a:lnTo>
                  <a:pt x="2027465" y="2338342"/>
                </a:lnTo>
                <a:lnTo>
                  <a:pt x="2032717" y="2388115"/>
                </a:lnTo>
                <a:lnTo>
                  <a:pt x="2037469" y="2441000"/>
                </a:lnTo>
                <a:lnTo>
                  <a:pt x="2041756" y="2496671"/>
                </a:lnTo>
                <a:lnTo>
                  <a:pt x="2045615" y="2554803"/>
                </a:lnTo>
                <a:lnTo>
                  <a:pt x="2049080" y="2615069"/>
                </a:lnTo>
                <a:lnTo>
                  <a:pt x="2052188" y="2677144"/>
                </a:lnTo>
                <a:lnTo>
                  <a:pt x="2054973" y="2740703"/>
                </a:lnTo>
                <a:lnTo>
                  <a:pt x="2057472" y="2805419"/>
                </a:lnTo>
                <a:lnTo>
                  <a:pt x="2059719" y="2870967"/>
                </a:lnTo>
                <a:lnTo>
                  <a:pt x="2061751" y="2937021"/>
                </a:lnTo>
                <a:lnTo>
                  <a:pt x="2063603" y="3003255"/>
                </a:lnTo>
                <a:lnTo>
                  <a:pt x="2065309" y="3069343"/>
                </a:lnTo>
                <a:lnTo>
                  <a:pt x="2066907" y="3134960"/>
                </a:lnTo>
                <a:lnTo>
                  <a:pt x="2069917" y="3263477"/>
                </a:lnTo>
                <a:lnTo>
                  <a:pt x="2071400" y="3325726"/>
                </a:lnTo>
                <a:lnTo>
                  <a:pt x="2072916" y="3386200"/>
                </a:lnTo>
                <a:lnTo>
                  <a:pt x="2074500" y="3444574"/>
                </a:lnTo>
                <a:lnTo>
                  <a:pt x="2076188" y="3500522"/>
                </a:lnTo>
                <a:lnTo>
                  <a:pt x="2078016" y="3553719"/>
                </a:lnTo>
                <a:lnTo>
                  <a:pt x="2080018" y="3603837"/>
                </a:lnTo>
                <a:lnTo>
                  <a:pt x="2082231" y="3650553"/>
                </a:lnTo>
                <a:lnTo>
                  <a:pt x="2084689" y="3693540"/>
                </a:lnTo>
                <a:lnTo>
                  <a:pt x="2087430" y="3732472"/>
                </a:lnTo>
                <a:lnTo>
                  <a:pt x="2093896" y="3796869"/>
                </a:lnTo>
                <a:lnTo>
                  <a:pt x="2101914" y="3841138"/>
                </a:lnTo>
                <a:lnTo>
                  <a:pt x="2117472" y="3864100"/>
                </a:lnTo>
                <a:lnTo>
                  <a:pt x="2146851" y="3536667"/>
                </a:lnTo>
                <a:lnTo>
                  <a:pt x="2142212" y="2837342"/>
                </a:lnTo>
                <a:lnTo>
                  <a:pt x="2124252" y="2142060"/>
                </a:lnTo>
                <a:lnTo>
                  <a:pt x="2113666" y="1826758"/>
                </a:lnTo>
                <a:lnTo>
                  <a:pt x="2085124" y="1670946"/>
                </a:lnTo>
                <a:lnTo>
                  <a:pt x="1797761" y="1670946"/>
                </a:lnTo>
                <a:lnTo>
                  <a:pt x="1745847" y="1661335"/>
                </a:lnTo>
                <a:lnTo>
                  <a:pt x="1683574" y="1639007"/>
                </a:lnTo>
                <a:lnTo>
                  <a:pt x="1651879" y="1625905"/>
                </a:lnTo>
                <a:lnTo>
                  <a:pt x="1618108" y="1613071"/>
                </a:lnTo>
                <a:lnTo>
                  <a:pt x="1544145" y="1588542"/>
                </a:lnTo>
                <a:lnTo>
                  <a:pt x="1503857" y="1577014"/>
                </a:lnTo>
                <a:lnTo>
                  <a:pt x="1461301" y="1566089"/>
                </a:lnTo>
                <a:lnTo>
                  <a:pt x="1416428" y="1555850"/>
                </a:lnTo>
                <a:lnTo>
                  <a:pt x="1369191" y="1546381"/>
                </a:lnTo>
                <a:lnTo>
                  <a:pt x="1319542" y="1537765"/>
                </a:lnTo>
                <a:lnTo>
                  <a:pt x="1267432" y="1530087"/>
                </a:lnTo>
                <a:lnTo>
                  <a:pt x="1212813" y="1523430"/>
                </a:lnTo>
                <a:lnTo>
                  <a:pt x="1155638" y="1517877"/>
                </a:lnTo>
                <a:lnTo>
                  <a:pt x="1095859" y="1513513"/>
                </a:lnTo>
                <a:lnTo>
                  <a:pt x="1033426" y="1510421"/>
                </a:lnTo>
                <a:lnTo>
                  <a:pt x="1003095" y="1509612"/>
                </a:lnTo>
                <a:lnTo>
                  <a:pt x="829734" y="1509612"/>
                </a:lnTo>
                <a:lnTo>
                  <a:pt x="781180" y="1507905"/>
                </a:lnTo>
                <a:lnTo>
                  <a:pt x="733560" y="1502859"/>
                </a:lnTo>
                <a:lnTo>
                  <a:pt x="686988" y="1494591"/>
                </a:lnTo>
                <a:lnTo>
                  <a:pt x="641578" y="1483214"/>
                </a:lnTo>
                <a:lnTo>
                  <a:pt x="597443" y="1468845"/>
                </a:lnTo>
                <a:lnTo>
                  <a:pt x="554698" y="1451598"/>
                </a:lnTo>
                <a:lnTo>
                  <a:pt x="513457" y="1431588"/>
                </a:lnTo>
                <a:lnTo>
                  <a:pt x="473832" y="1408931"/>
                </a:lnTo>
                <a:lnTo>
                  <a:pt x="435939" y="1383742"/>
                </a:lnTo>
                <a:lnTo>
                  <a:pt x="399891" y="1356135"/>
                </a:lnTo>
                <a:lnTo>
                  <a:pt x="365802" y="1326227"/>
                </a:lnTo>
                <a:lnTo>
                  <a:pt x="333786" y="1294131"/>
                </a:lnTo>
                <a:lnTo>
                  <a:pt x="303956" y="1259963"/>
                </a:lnTo>
                <a:lnTo>
                  <a:pt x="276427" y="1223838"/>
                </a:lnTo>
                <a:lnTo>
                  <a:pt x="251312" y="1185872"/>
                </a:lnTo>
                <a:lnTo>
                  <a:pt x="228726" y="1146179"/>
                </a:lnTo>
                <a:lnTo>
                  <a:pt x="208781" y="1104875"/>
                </a:lnTo>
                <a:lnTo>
                  <a:pt x="191593" y="1062074"/>
                </a:lnTo>
                <a:lnTo>
                  <a:pt x="177274" y="1017892"/>
                </a:lnTo>
                <a:lnTo>
                  <a:pt x="165939" y="972443"/>
                </a:lnTo>
                <a:lnTo>
                  <a:pt x="157702" y="925844"/>
                </a:lnTo>
                <a:lnTo>
                  <a:pt x="152676" y="878209"/>
                </a:lnTo>
                <a:lnTo>
                  <a:pt x="150975" y="829652"/>
                </a:lnTo>
                <a:lnTo>
                  <a:pt x="152420" y="791982"/>
                </a:lnTo>
                <a:lnTo>
                  <a:pt x="163731" y="716336"/>
                </a:lnTo>
                <a:lnTo>
                  <a:pt x="173429" y="678640"/>
                </a:lnTo>
                <a:lnTo>
                  <a:pt x="185712" y="641215"/>
                </a:lnTo>
                <a:lnTo>
                  <a:pt x="200495" y="604200"/>
                </a:lnTo>
                <a:lnTo>
                  <a:pt x="217696" y="567735"/>
                </a:lnTo>
                <a:lnTo>
                  <a:pt x="237231" y="531959"/>
                </a:lnTo>
                <a:lnTo>
                  <a:pt x="259016" y="497011"/>
                </a:lnTo>
                <a:lnTo>
                  <a:pt x="282968" y="463032"/>
                </a:lnTo>
                <a:lnTo>
                  <a:pt x="309003" y="430161"/>
                </a:lnTo>
                <a:lnTo>
                  <a:pt x="337039" y="398538"/>
                </a:lnTo>
                <a:lnTo>
                  <a:pt x="366991" y="368301"/>
                </a:lnTo>
                <a:lnTo>
                  <a:pt x="398776" y="339591"/>
                </a:lnTo>
                <a:lnTo>
                  <a:pt x="432311" y="312547"/>
                </a:lnTo>
                <a:lnTo>
                  <a:pt x="467513" y="287308"/>
                </a:lnTo>
                <a:lnTo>
                  <a:pt x="504297" y="264015"/>
                </a:lnTo>
                <a:lnTo>
                  <a:pt x="542580" y="242807"/>
                </a:lnTo>
                <a:lnTo>
                  <a:pt x="582279" y="223822"/>
                </a:lnTo>
                <a:lnTo>
                  <a:pt x="623311" y="207202"/>
                </a:lnTo>
                <a:lnTo>
                  <a:pt x="665591" y="193085"/>
                </a:lnTo>
                <a:lnTo>
                  <a:pt x="709038" y="181610"/>
                </a:lnTo>
                <a:lnTo>
                  <a:pt x="753566" y="172918"/>
                </a:lnTo>
                <a:lnTo>
                  <a:pt x="799093" y="167149"/>
                </a:lnTo>
                <a:lnTo>
                  <a:pt x="845535" y="164440"/>
                </a:lnTo>
                <a:lnTo>
                  <a:pt x="1399395" y="164440"/>
                </a:lnTo>
                <a:lnTo>
                  <a:pt x="1030349" y="15520"/>
                </a:lnTo>
                <a:lnTo>
                  <a:pt x="829734" y="0"/>
                </a:lnTo>
                <a:close/>
              </a:path>
              <a:path w="2146934" h="3864609">
                <a:moveTo>
                  <a:pt x="1399395" y="164440"/>
                </a:moveTo>
                <a:lnTo>
                  <a:pt x="845535" y="164440"/>
                </a:lnTo>
                <a:lnTo>
                  <a:pt x="892808" y="164933"/>
                </a:lnTo>
                <a:lnTo>
                  <a:pt x="940830" y="168766"/>
                </a:lnTo>
                <a:lnTo>
                  <a:pt x="989517" y="176079"/>
                </a:lnTo>
                <a:lnTo>
                  <a:pt x="1038785" y="187012"/>
                </a:lnTo>
                <a:lnTo>
                  <a:pt x="1088551" y="201705"/>
                </a:lnTo>
                <a:lnTo>
                  <a:pt x="1137322" y="219283"/>
                </a:lnTo>
                <a:lnTo>
                  <a:pt x="1184252" y="239053"/>
                </a:lnTo>
                <a:lnTo>
                  <a:pt x="1229375" y="260926"/>
                </a:lnTo>
                <a:lnTo>
                  <a:pt x="1272727" y="284815"/>
                </a:lnTo>
                <a:lnTo>
                  <a:pt x="1314344" y="310633"/>
                </a:lnTo>
                <a:lnTo>
                  <a:pt x="1354260" y="338293"/>
                </a:lnTo>
                <a:lnTo>
                  <a:pt x="1392511" y="367707"/>
                </a:lnTo>
                <a:lnTo>
                  <a:pt x="1429132" y="398787"/>
                </a:lnTo>
                <a:lnTo>
                  <a:pt x="1464158" y="431447"/>
                </a:lnTo>
                <a:lnTo>
                  <a:pt x="1497624" y="465599"/>
                </a:lnTo>
                <a:lnTo>
                  <a:pt x="1529567" y="501156"/>
                </a:lnTo>
                <a:lnTo>
                  <a:pt x="1560020" y="538031"/>
                </a:lnTo>
                <a:lnTo>
                  <a:pt x="1589020" y="576135"/>
                </a:lnTo>
                <a:lnTo>
                  <a:pt x="1616602" y="615382"/>
                </a:lnTo>
                <a:lnTo>
                  <a:pt x="1642800" y="655685"/>
                </a:lnTo>
                <a:lnTo>
                  <a:pt x="1667650" y="696956"/>
                </a:lnTo>
                <a:lnTo>
                  <a:pt x="1691187" y="739108"/>
                </a:lnTo>
                <a:lnTo>
                  <a:pt x="1713453" y="782066"/>
                </a:lnTo>
                <a:lnTo>
                  <a:pt x="1734464" y="825703"/>
                </a:lnTo>
                <a:lnTo>
                  <a:pt x="1754275" y="869973"/>
                </a:lnTo>
                <a:lnTo>
                  <a:pt x="1772914" y="914774"/>
                </a:lnTo>
                <a:lnTo>
                  <a:pt x="1790416" y="960020"/>
                </a:lnTo>
                <a:lnTo>
                  <a:pt x="1806817" y="1005622"/>
                </a:lnTo>
                <a:lnTo>
                  <a:pt x="1822153" y="1051493"/>
                </a:lnTo>
                <a:lnTo>
                  <a:pt x="1836457" y="1097546"/>
                </a:lnTo>
                <a:lnTo>
                  <a:pt x="1849766" y="1143694"/>
                </a:lnTo>
                <a:lnTo>
                  <a:pt x="1862115" y="1189850"/>
                </a:lnTo>
                <a:lnTo>
                  <a:pt x="1873626" y="1236307"/>
                </a:lnTo>
                <a:lnTo>
                  <a:pt x="1884072" y="1281833"/>
                </a:lnTo>
                <a:lnTo>
                  <a:pt x="1893752" y="1327487"/>
                </a:lnTo>
                <a:lnTo>
                  <a:pt x="1902612" y="1372798"/>
                </a:lnTo>
                <a:lnTo>
                  <a:pt x="1910688" y="1417680"/>
                </a:lnTo>
                <a:lnTo>
                  <a:pt x="1918015" y="1462046"/>
                </a:lnTo>
                <a:lnTo>
                  <a:pt x="1924629" y="1505807"/>
                </a:lnTo>
                <a:lnTo>
                  <a:pt x="1927389" y="1543995"/>
                </a:lnTo>
                <a:lnTo>
                  <a:pt x="1924250" y="1579771"/>
                </a:lnTo>
                <a:lnTo>
                  <a:pt x="1897723" y="1638198"/>
                </a:lnTo>
                <a:lnTo>
                  <a:pt x="1839954" y="1669312"/>
                </a:lnTo>
                <a:lnTo>
                  <a:pt x="1797761" y="1670946"/>
                </a:lnTo>
                <a:lnTo>
                  <a:pt x="2085124" y="1670946"/>
                </a:lnTo>
                <a:lnTo>
                  <a:pt x="1913052" y="731595"/>
                </a:lnTo>
                <a:lnTo>
                  <a:pt x="1471700" y="193617"/>
                </a:lnTo>
                <a:lnTo>
                  <a:pt x="1399395" y="164440"/>
                </a:lnTo>
                <a:close/>
              </a:path>
              <a:path w="2146934" h="3864609">
                <a:moveTo>
                  <a:pt x="900412" y="1508387"/>
                </a:moveTo>
                <a:lnTo>
                  <a:pt x="829734" y="1509612"/>
                </a:lnTo>
                <a:lnTo>
                  <a:pt x="1003095" y="1509612"/>
                </a:lnTo>
                <a:lnTo>
                  <a:pt x="968294" y="1508684"/>
                </a:lnTo>
                <a:lnTo>
                  <a:pt x="900412" y="1508387"/>
                </a:lnTo>
                <a:close/>
              </a:path>
            </a:pathLst>
          </a:custGeom>
          <a:solidFill>
            <a:srgbClr val="AAC56F"/>
          </a:solidFill>
        </p:spPr>
        <p:txBody>
          <a:bodyPr wrap="square" lIns="0" tIns="0" rIns="0" bIns="0" rtlCol="0"/>
          <a:lstStyle/>
          <a:p>
            <a:endParaRPr sz="1091" dirty="0"/>
          </a:p>
        </p:txBody>
      </p:sp>
      <p:sp>
        <p:nvSpPr>
          <p:cNvPr id="34" name="object 34"/>
          <p:cNvSpPr/>
          <p:nvPr/>
        </p:nvSpPr>
        <p:spPr>
          <a:xfrm>
            <a:off x="6233375" y="5529693"/>
            <a:ext cx="1092584" cy="1256530"/>
          </a:xfrm>
          <a:custGeom>
            <a:avLst/>
            <a:gdLst/>
            <a:ahLst/>
            <a:cxnLst/>
            <a:rect l="l" t="t" r="r" b="b"/>
            <a:pathLst>
              <a:path w="1802765" h="2073275">
                <a:moveTo>
                  <a:pt x="1019895" y="0"/>
                </a:moveTo>
                <a:lnTo>
                  <a:pt x="972831" y="1132"/>
                </a:lnTo>
                <a:lnTo>
                  <a:pt x="910074" y="6297"/>
                </a:lnTo>
                <a:lnTo>
                  <a:pt x="850054" y="14445"/>
                </a:lnTo>
                <a:lnTo>
                  <a:pt x="792726" y="25397"/>
                </a:lnTo>
                <a:lnTo>
                  <a:pt x="738049" y="38977"/>
                </a:lnTo>
                <a:lnTo>
                  <a:pt x="685979" y="55009"/>
                </a:lnTo>
                <a:lnTo>
                  <a:pt x="636474" y="73314"/>
                </a:lnTo>
                <a:lnTo>
                  <a:pt x="589491" y="93716"/>
                </a:lnTo>
                <a:lnTo>
                  <a:pt x="544987" y="116038"/>
                </a:lnTo>
                <a:lnTo>
                  <a:pt x="502919" y="140104"/>
                </a:lnTo>
                <a:lnTo>
                  <a:pt x="463244" y="165735"/>
                </a:lnTo>
                <a:lnTo>
                  <a:pt x="425920" y="192756"/>
                </a:lnTo>
                <a:lnTo>
                  <a:pt x="390903" y="220989"/>
                </a:lnTo>
                <a:lnTo>
                  <a:pt x="358151" y="250256"/>
                </a:lnTo>
                <a:lnTo>
                  <a:pt x="327621" y="280383"/>
                </a:lnTo>
                <a:lnTo>
                  <a:pt x="299270" y="311190"/>
                </a:lnTo>
                <a:lnTo>
                  <a:pt x="273056" y="342502"/>
                </a:lnTo>
                <a:lnTo>
                  <a:pt x="248935" y="374141"/>
                </a:lnTo>
                <a:lnTo>
                  <a:pt x="226865" y="405930"/>
                </a:lnTo>
                <a:lnTo>
                  <a:pt x="188705" y="469252"/>
                </a:lnTo>
                <a:lnTo>
                  <a:pt x="170011" y="506442"/>
                </a:lnTo>
                <a:lnTo>
                  <a:pt x="152428" y="547514"/>
                </a:lnTo>
                <a:lnTo>
                  <a:pt x="135934" y="592158"/>
                </a:lnTo>
                <a:lnTo>
                  <a:pt x="120506" y="640069"/>
                </a:lnTo>
                <a:lnTo>
                  <a:pt x="106123" y="690940"/>
                </a:lnTo>
                <a:lnTo>
                  <a:pt x="92762" y="744462"/>
                </a:lnTo>
                <a:lnTo>
                  <a:pt x="80401" y="800329"/>
                </a:lnTo>
                <a:lnTo>
                  <a:pt x="69018" y="858234"/>
                </a:lnTo>
                <a:lnTo>
                  <a:pt x="58591" y="917869"/>
                </a:lnTo>
                <a:lnTo>
                  <a:pt x="49098" y="978928"/>
                </a:lnTo>
                <a:lnTo>
                  <a:pt x="40518" y="1041103"/>
                </a:lnTo>
                <a:lnTo>
                  <a:pt x="32827" y="1104087"/>
                </a:lnTo>
                <a:lnTo>
                  <a:pt x="26003" y="1167573"/>
                </a:lnTo>
                <a:lnTo>
                  <a:pt x="20026" y="1231254"/>
                </a:lnTo>
                <a:lnTo>
                  <a:pt x="14872" y="1294823"/>
                </a:lnTo>
                <a:lnTo>
                  <a:pt x="10519" y="1357972"/>
                </a:lnTo>
                <a:lnTo>
                  <a:pt x="6946" y="1420395"/>
                </a:lnTo>
                <a:lnTo>
                  <a:pt x="4131" y="1481784"/>
                </a:lnTo>
                <a:lnTo>
                  <a:pt x="2084" y="1540859"/>
                </a:lnTo>
                <a:lnTo>
                  <a:pt x="676" y="1600792"/>
                </a:lnTo>
                <a:lnTo>
                  <a:pt x="85" y="1650131"/>
                </a:lnTo>
                <a:lnTo>
                  <a:pt x="0" y="1710858"/>
                </a:lnTo>
                <a:lnTo>
                  <a:pt x="639" y="1762471"/>
                </a:lnTo>
                <a:lnTo>
                  <a:pt x="1904" y="1811207"/>
                </a:lnTo>
                <a:lnTo>
                  <a:pt x="3771" y="1856759"/>
                </a:lnTo>
                <a:lnTo>
                  <a:pt x="6219" y="1898821"/>
                </a:lnTo>
                <a:lnTo>
                  <a:pt x="9226" y="1937084"/>
                </a:lnTo>
                <a:lnTo>
                  <a:pt x="16827" y="2000988"/>
                </a:lnTo>
                <a:lnTo>
                  <a:pt x="26397" y="2046013"/>
                </a:lnTo>
                <a:lnTo>
                  <a:pt x="44059" y="2072780"/>
                </a:lnTo>
                <a:lnTo>
                  <a:pt x="60661" y="2067151"/>
                </a:lnTo>
                <a:lnTo>
                  <a:pt x="68895" y="2050736"/>
                </a:lnTo>
                <a:lnTo>
                  <a:pt x="73290" y="2024247"/>
                </a:lnTo>
                <a:lnTo>
                  <a:pt x="78373" y="1988393"/>
                </a:lnTo>
                <a:lnTo>
                  <a:pt x="88671" y="1943884"/>
                </a:lnTo>
                <a:lnTo>
                  <a:pt x="108713" y="1891431"/>
                </a:lnTo>
                <a:lnTo>
                  <a:pt x="143027" y="1831743"/>
                </a:lnTo>
                <a:lnTo>
                  <a:pt x="316795" y="1738282"/>
                </a:lnTo>
                <a:lnTo>
                  <a:pt x="593935" y="1687280"/>
                </a:lnTo>
                <a:lnTo>
                  <a:pt x="850853" y="1666010"/>
                </a:lnTo>
                <a:lnTo>
                  <a:pt x="963957" y="1661749"/>
                </a:lnTo>
                <a:lnTo>
                  <a:pt x="1011908" y="1660435"/>
                </a:lnTo>
                <a:lnTo>
                  <a:pt x="1059113" y="1656539"/>
                </a:lnTo>
                <a:lnTo>
                  <a:pt x="1105502" y="1650131"/>
                </a:lnTo>
                <a:lnTo>
                  <a:pt x="1151009" y="1641283"/>
                </a:lnTo>
                <a:lnTo>
                  <a:pt x="1195564" y="1630063"/>
                </a:lnTo>
                <a:lnTo>
                  <a:pt x="1239100" y="1616543"/>
                </a:lnTo>
                <a:lnTo>
                  <a:pt x="1281549" y="1600792"/>
                </a:lnTo>
                <a:lnTo>
                  <a:pt x="1322843" y="1582881"/>
                </a:lnTo>
                <a:lnTo>
                  <a:pt x="1347304" y="1570671"/>
                </a:lnTo>
                <a:lnTo>
                  <a:pt x="286229" y="1570671"/>
                </a:lnTo>
                <a:lnTo>
                  <a:pt x="250324" y="1562819"/>
                </a:lnTo>
                <a:lnTo>
                  <a:pt x="222321" y="1544004"/>
                </a:lnTo>
                <a:lnTo>
                  <a:pt x="202265" y="1512851"/>
                </a:lnTo>
                <a:lnTo>
                  <a:pt x="190198" y="1467984"/>
                </a:lnTo>
                <a:lnTo>
                  <a:pt x="186166" y="1408026"/>
                </a:lnTo>
                <a:lnTo>
                  <a:pt x="186537" y="1365601"/>
                </a:lnTo>
                <a:lnTo>
                  <a:pt x="187696" y="1321017"/>
                </a:lnTo>
                <a:lnTo>
                  <a:pt x="189717" y="1274518"/>
                </a:lnTo>
                <a:lnTo>
                  <a:pt x="192672" y="1226347"/>
                </a:lnTo>
                <a:lnTo>
                  <a:pt x="196631" y="1176749"/>
                </a:lnTo>
                <a:lnTo>
                  <a:pt x="201669" y="1125968"/>
                </a:lnTo>
                <a:lnTo>
                  <a:pt x="207856" y="1074249"/>
                </a:lnTo>
                <a:lnTo>
                  <a:pt x="215266" y="1021834"/>
                </a:lnTo>
                <a:lnTo>
                  <a:pt x="223969" y="968969"/>
                </a:lnTo>
                <a:lnTo>
                  <a:pt x="234039" y="915898"/>
                </a:lnTo>
                <a:lnTo>
                  <a:pt x="245548" y="862865"/>
                </a:lnTo>
                <a:lnTo>
                  <a:pt x="258567" y="810113"/>
                </a:lnTo>
                <a:lnTo>
                  <a:pt x="273168" y="757887"/>
                </a:lnTo>
                <a:lnTo>
                  <a:pt x="289425" y="706432"/>
                </a:lnTo>
                <a:lnTo>
                  <a:pt x="307409" y="655990"/>
                </a:lnTo>
                <a:lnTo>
                  <a:pt x="327191" y="606808"/>
                </a:lnTo>
                <a:lnTo>
                  <a:pt x="348846" y="559128"/>
                </a:lnTo>
                <a:lnTo>
                  <a:pt x="372443" y="513194"/>
                </a:lnTo>
                <a:lnTo>
                  <a:pt x="398057" y="469252"/>
                </a:lnTo>
                <a:lnTo>
                  <a:pt x="425282" y="428926"/>
                </a:lnTo>
                <a:lnTo>
                  <a:pt x="455206" y="390686"/>
                </a:lnTo>
                <a:lnTo>
                  <a:pt x="487694" y="354677"/>
                </a:lnTo>
                <a:lnTo>
                  <a:pt x="522610" y="321042"/>
                </a:lnTo>
                <a:lnTo>
                  <a:pt x="559817" y="289926"/>
                </a:lnTo>
                <a:lnTo>
                  <a:pt x="599180" y="261472"/>
                </a:lnTo>
                <a:lnTo>
                  <a:pt x="640563" y="235826"/>
                </a:lnTo>
                <a:lnTo>
                  <a:pt x="683829" y="213132"/>
                </a:lnTo>
                <a:lnTo>
                  <a:pt x="728844" y="193533"/>
                </a:lnTo>
                <a:lnTo>
                  <a:pt x="775470" y="177174"/>
                </a:lnTo>
                <a:lnTo>
                  <a:pt x="823573" y="164200"/>
                </a:lnTo>
                <a:lnTo>
                  <a:pt x="873015" y="154753"/>
                </a:lnTo>
                <a:lnTo>
                  <a:pt x="923662" y="148980"/>
                </a:lnTo>
                <a:lnTo>
                  <a:pt x="975376" y="147023"/>
                </a:lnTo>
                <a:lnTo>
                  <a:pt x="1457699" y="147023"/>
                </a:lnTo>
                <a:lnTo>
                  <a:pt x="1441234" y="134939"/>
                </a:lnTo>
                <a:lnTo>
                  <a:pt x="1404188" y="110808"/>
                </a:lnTo>
                <a:lnTo>
                  <a:pt x="1365824" y="88804"/>
                </a:lnTo>
                <a:lnTo>
                  <a:pt x="1326212" y="69016"/>
                </a:lnTo>
                <a:lnTo>
                  <a:pt x="1285423" y="51533"/>
                </a:lnTo>
                <a:lnTo>
                  <a:pt x="1243527" y="36443"/>
                </a:lnTo>
                <a:lnTo>
                  <a:pt x="1200593" y="23836"/>
                </a:lnTo>
                <a:lnTo>
                  <a:pt x="1156693" y="13799"/>
                </a:lnTo>
                <a:lnTo>
                  <a:pt x="1111897" y="6422"/>
                </a:lnTo>
                <a:lnTo>
                  <a:pt x="1066274" y="1792"/>
                </a:lnTo>
                <a:lnTo>
                  <a:pt x="1019895" y="0"/>
                </a:lnTo>
                <a:close/>
              </a:path>
              <a:path w="1802765" h="2073275">
                <a:moveTo>
                  <a:pt x="910214" y="1504286"/>
                </a:moveTo>
                <a:lnTo>
                  <a:pt x="847946" y="1504370"/>
                </a:lnTo>
                <a:lnTo>
                  <a:pt x="788560" y="1505828"/>
                </a:lnTo>
                <a:lnTo>
                  <a:pt x="732042" y="1508528"/>
                </a:lnTo>
                <a:lnTo>
                  <a:pt x="678378" y="1512339"/>
                </a:lnTo>
                <a:lnTo>
                  <a:pt x="627557" y="1517127"/>
                </a:lnTo>
                <a:lnTo>
                  <a:pt x="579564" y="1522761"/>
                </a:lnTo>
                <a:lnTo>
                  <a:pt x="534386" y="1529108"/>
                </a:lnTo>
                <a:lnTo>
                  <a:pt x="492011" y="1536037"/>
                </a:lnTo>
                <a:lnTo>
                  <a:pt x="452425" y="1543415"/>
                </a:lnTo>
                <a:lnTo>
                  <a:pt x="381567" y="1558991"/>
                </a:lnTo>
                <a:lnTo>
                  <a:pt x="329991" y="1568937"/>
                </a:lnTo>
                <a:lnTo>
                  <a:pt x="286229" y="1570671"/>
                </a:lnTo>
                <a:lnTo>
                  <a:pt x="1347304" y="1570671"/>
                </a:lnTo>
                <a:lnTo>
                  <a:pt x="1363020" y="1562819"/>
                </a:lnTo>
                <a:lnTo>
                  <a:pt x="1401692" y="1540859"/>
                </a:lnTo>
                <a:lnTo>
                  <a:pt x="1439112" y="1516888"/>
                </a:lnTo>
                <a:lnTo>
                  <a:pt x="1454677" y="1505709"/>
                </a:lnTo>
                <a:lnTo>
                  <a:pt x="975376" y="1505709"/>
                </a:lnTo>
                <a:lnTo>
                  <a:pt x="910214" y="1504286"/>
                </a:lnTo>
                <a:close/>
              </a:path>
              <a:path w="1802765" h="2073275">
                <a:moveTo>
                  <a:pt x="1457699" y="147023"/>
                </a:moveTo>
                <a:lnTo>
                  <a:pt x="975376" y="147023"/>
                </a:lnTo>
                <a:lnTo>
                  <a:pt x="1023941" y="148731"/>
                </a:lnTo>
                <a:lnTo>
                  <a:pt x="1071585" y="153777"/>
                </a:lnTo>
                <a:lnTo>
                  <a:pt x="1118193" y="162045"/>
                </a:lnTo>
                <a:lnTo>
                  <a:pt x="1163649" y="173422"/>
                </a:lnTo>
                <a:lnTo>
                  <a:pt x="1207839" y="187792"/>
                </a:lnTo>
                <a:lnTo>
                  <a:pt x="1250648" y="205039"/>
                </a:lnTo>
                <a:lnTo>
                  <a:pt x="1291959" y="225049"/>
                </a:lnTo>
                <a:lnTo>
                  <a:pt x="1331660" y="247707"/>
                </a:lnTo>
                <a:lnTo>
                  <a:pt x="1369633" y="272897"/>
                </a:lnTo>
                <a:lnTo>
                  <a:pt x="1405764" y="300504"/>
                </a:lnTo>
                <a:lnTo>
                  <a:pt x="1439938" y="330414"/>
                </a:lnTo>
                <a:lnTo>
                  <a:pt x="1472039" y="362510"/>
                </a:lnTo>
                <a:lnTo>
                  <a:pt x="1501954" y="396679"/>
                </a:lnTo>
                <a:lnTo>
                  <a:pt x="1529565" y="432805"/>
                </a:lnTo>
                <a:lnTo>
                  <a:pt x="1554759" y="470772"/>
                </a:lnTo>
                <a:lnTo>
                  <a:pt x="1577420" y="510466"/>
                </a:lnTo>
                <a:lnTo>
                  <a:pt x="1597434" y="551771"/>
                </a:lnTo>
                <a:lnTo>
                  <a:pt x="1614684" y="594573"/>
                </a:lnTo>
                <a:lnTo>
                  <a:pt x="1629056" y="638757"/>
                </a:lnTo>
                <a:lnTo>
                  <a:pt x="1640434" y="684206"/>
                </a:lnTo>
                <a:lnTo>
                  <a:pt x="1648704" y="730807"/>
                </a:lnTo>
                <a:lnTo>
                  <a:pt x="1653751" y="778443"/>
                </a:lnTo>
                <a:lnTo>
                  <a:pt x="1655459" y="827001"/>
                </a:lnTo>
                <a:lnTo>
                  <a:pt x="1653751" y="875400"/>
                </a:lnTo>
                <a:lnTo>
                  <a:pt x="1648704" y="922892"/>
                </a:lnTo>
                <a:lnTo>
                  <a:pt x="1640434" y="969361"/>
                </a:lnTo>
                <a:lnTo>
                  <a:pt x="1629056" y="1014691"/>
                </a:lnTo>
                <a:lnTo>
                  <a:pt x="1614684" y="1058768"/>
                </a:lnTo>
                <a:lnTo>
                  <a:pt x="1597434" y="1101474"/>
                </a:lnTo>
                <a:lnTo>
                  <a:pt x="1577420" y="1142694"/>
                </a:lnTo>
                <a:lnTo>
                  <a:pt x="1554759" y="1182313"/>
                </a:lnTo>
                <a:lnTo>
                  <a:pt x="1529565" y="1220214"/>
                </a:lnTo>
                <a:lnTo>
                  <a:pt x="1501954" y="1256283"/>
                </a:lnTo>
                <a:lnTo>
                  <a:pt x="1472039" y="1290402"/>
                </a:lnTo>
                <a:lnTo>
                  <a:pt x="1439938" y="1322458"/>
                </a:lnTo>
                <a:lnTo>
                  <a:pt x="1405764" y="1352333"/>
                </a:lnTo>
                <a:lnTo>
                  <a:pt x="1369633" y="1379912"/>
                </a:lnTo>
                <a:lnTo>
                  <a:pt x="1331660" y="1405079"/>
                </a:lnTo>
                <a:lnTo>
                  <a:pt x="1291959" y="1427719"/>
                </a:lnTo>
                <a:lnTo>
                  <a:pt x="1250648" y="1447716"/>
                </a:lnTo>
                <a:lnTo>
                  <a:pt x="1207839" y="1464954"/>
                </a:lnTo>
                <a:lnTo>
                  <a:pt x="1163649" y="1479317"/>
                </a:lnTo>
                <a:lnTo>
                  <a:pt x="1118193" y="1490690"/>
                </a:lnTo>
                <a:lnTo>
                  <a:pt x="1071585" y="1498957"/>
                </a:lnTo>
                <a:lnTo>
                  <a:pt x="1023941" y="1504002"/>
                </a:lnTo>
                <a:lnTo>
                  <a:pt x="975376" y="1505709"/>
                </a:lnTo>
                <a:lnTo>
                  <a:pt x="1454677" y="1505709"/>
                </a:lnTo>
                <a:lnTo>
                  <a:pt x="1509601" y="1463378"/>
                </a:lnTo>
                <a:lnTo>
                  <a:pt x="1542535" y="1433980"/>
                </a:lnTo>
                <a:lnTo>
                  <a:pt x="1573837" y="1402913"/>
                </a:lnTo>
                <a:lnTo>
                  <a:pt x="1603439" y="1370247"/>
                </a:lnTo>
                <a:lnTo>
                  <a:pt x="1631273" y="1336053"/>
                </a:lnTo>
                <a:lnTo>
                  <a:pt x="1657272" y="1300401"/>
                </a:lnTo>
                <a:lnTo>
                  <a:pt x="1681367" y="1263361"/>
                </a:lnTo>
                <a:lnTo>
                  <a:pt x="1703491" y="1225003"/>
                </a:lnTo>
                <a:lnTo>
                  <a:pt x="1723574" y="1185398"/>
                </a:lnTo>
                <a:lnTo>
                  <a:pt x="1741550" y="1144615"/>
                </a:lnTo>
                <a:lnTo>
                  <a:pt x="1757349" y="1102726"/>
                </a:lnTo>
                <a:lnTo>
                  <a:pt x="1770905" y="1059800"/>
                </a:lnTo>
                <a:lnTo>
                  <a:pt x="1782148" y="1015907"/>
                </a:lnTo>
                <a:lnTo>
                  <a:pt x="1791012" y="971118"/>
                </a:lnTo>
                <a:lnTo>
                  <a:pt x="1797427" y="925502"/>
                </a:lnTo>
                <a:lnTo>
                  <a:pt x="1801326" y="879131"/>
                </a:lnTo>
                <a:lnTo>
                  <a:pt x="1802641" y="832075"/>
                </a:lnTo>
                <a:lnTo>
                  <a:pt x="1801326" y="784804"/>
                </a:lnTo>
                <a:lnTo>
                  <a:pt x="1797430" y="738065"/>
                </a:lnTo>
                <a:lnTo>
                  <a:pt x="1791021" y="691947"/>
                </a:lnTo>
                <a:lnTo>
                  <a:pt x="1782171" y="646538"/>
                </a:lnTo>
                <a:lnTo>
                  <a:pt x="1770950" y="601928"/>
                </a:lnTo>
                <a:lnTo>
                  <a:pt x="1757428" y="558204"/>
                </a:lnTo>
                <a:lnTo>
                  <a:pt x="1741674" y="515455"/>
                </a:lnTo>
                <a:lnTo>
                  <a:pt x="1723760" y="473771"/>
                </a:lnTo>
                <a:lnTo>
                  <a:pt x="1703756" y="433239"/>
                </a:lnTo>
                <a:lnTo>
                  <a:pt x="1681731" y="393948"/>
                </a:lnTo>
                <a:lnTo>
                  <a:pt x="1657757" y="355986"/>
                </a:lnTo>
                <a:lnTo>
                  <a:pt x="1631902" y="319444"/>
                </a:lnTo>
                <a:lnTo>
                  <a:pt x="1604238" y="284408"/>
                </a:lnTo>
                <a:lnTo>
                  <a:pt x="1574835" y="250969"/>
                </a:lnTo>
                <a:lnTo>
                  <a:pt x="1543763" y="219213"/>
                </a:lnTo>
                <a:lnTo>
                  <a:pt x="1511092" y="189231"/>
                </a:lnTo>
                <a:lnTo>
                  <a:pt x="1476892" y="161110"/>
                </a:lnTo>
                <a:lnTo>
                  <a:pt x="1457699" y="147023"/>
                </a:lnTo>
                <a:close/>
              </a:path>
            </a:pathLst>
          </a:custGeom>
          <a:solidFill>
            <a:srgbClr val="CB4E3D"/>
          </a:solidFill>
        </p:spPr>
        <p:txBody>
          <a:bodyPr wrap="square" lIns="0" tIns="0" rIns="0" bIns="0" rtlCol="0"/>
          <a:lstStyle/>
          <a:p>
            <a:endParaRPr sz="1091" dirty="0"/>
          </a:p>
        </p:txBody>
      </p:sp>
      <p:sp>
        <p:nvSpPr>
          <p:cNvPr id="35" name="object 35"/>
          <p:cNvSpPr/>
          <p:nvPr/>
        </p:nvSpPr>
        <p:spPr>
          <a:xfrm>
            <a:off x="6178399" y="4451792"/>
            <a:ext cx="1301558" cy="2342188"/>
          </a:xfrm>
          <a:custGeom>
            <a:avLst/>
            <a:gdLst/>
            <a:ahLst/>
            <a:cxnLst/>
            <a:rect l="l" t="t" r="r" b="b"/>
            <a:pathLst>
              <a:path w="2147570" h="3864609">
                <a:moveTo>
                  <a:pt x="1317539" y="0"/>
                </a:moveTo>
                <a:lnTo>
                  <a:pt x="1116942" y="15520"/>
                </a:lnTo>
                <a:lnTo>
                  <a:pt x="675628" y="193617"/>
                </a:lnTo>
                <a:lnTo>
                  <a:pt x="234314" y="731594"/>
                </a:lnTo>
                <a:lnTo>
                  <a:pt x="33717" y="1826757"/>
                </a:lnTo>
                <a:lnTo>
                  <a:pt x="22953" y="2142059"/>
                </a:lnTo>
                <a:lnTo>
                  <a:pt x="4697" y="2837341"/>
                </a:lnTo>
                <a:lnTo>
                  <a:pt x="0" y="3536667"/>
                </a:lnTo>
                <a:lnTo>
                  <a:pt x="29911" y="3864100"/>
                </a:lnTo>
                <a:lnTo>
                  <a:pt x="49303" y="3821682"/>
                </a:lnTo>
                <a:lnTo>
                  <a:pt x="56354" y="3767023"/>
                </a:lnTo>
                <a:lnTo>
                  <a:pt x="62020" y="3693540"/>
                </a:lnTo>
                <a:lnTo>
                  <a:pt x="64423" y="3650553"/>
                </a:lnTo>
                <a:lnTo>
                  <a:pt x="66585" y="3603837"/>
                </a:lnTo>
                <a:lnTo>
                  <a:pt x="68544" y="3553718"/>
                </a:lnTo>
                <a:lnTo>
                  <a:pt x="70334" y="3500522"/>
                </a:lnTo>
                <a:lnTo>
                  <a:pt x="71991" y="3444573"/>
                </a:lnTo>
                <a:lnTo>
                  <a:pt x="73551" y="3386199"/>
                </a:lnTo>
                <a:lnTo>
                  <a:pt x="75048" y="3325725"/>
                </a:lnTo>
                <a:lnTo>
                  <a:pt x="79522" y="3134960"/>
                </a:lnTo>
                <a:lnTo>
                  <a:pt x="81125" y="3069342"/>
                </a:lnTo>
                <a:lnTo>
                  <a:pt x="82844" y="3003254"/>
                </a:lnTo>
                <a:lnTo>
                  <a:pt x="84714" y="2937020"/>
                </a:lnTo>
                <a:lnTo>
                  <a:pt x="86771" y="2870966"/>
                </a:lnTo>
                <a:lnTo>
                  <a:pt x="89049" y="2805418"/>
                </a:lnTo>
                <a:lnTo>
                  <a:pt x="91585" y="2740702"/>
                </a:lnTo>
                <a:lnTo>
                  <a:pt x="94413" y="2677143"/>
                </a:lnTo>
                <a:lnTo>
                  <a:pt x="97570" y="2615068"/>
                </a:lnTo>
                <a:lnTo>
                  <a:pt x="101091" y="2554802"/>
                </a:lnTo>
                <a:lnTo>
                  <a:pt x="105012" y="2496670"/>
                </a:lnTo>
                <a:lnTo>
                  <a:pt x="109367" y="2440999"/>
                </a:lnTo>
                <a:lnTo>
                  <a:pt x="114193" y="2388114"/>
                </a:lnTo>
                <a:lnTo>
                  <a:pt x="119524" y="2338341"/>
                </a:lnTo>
                <a:lnTo>
                  <a:pt x="125398" y="2292006"/>
                </a:lnTo>
                <a:lnTo>
                  <a:pt x="131848" y="2249435"/>
                </a:lnTo>
                <a:lnTo>
                  <a:pt x="138911" y="2210953"/>
                </a:lnTo>
                <a:lnTo>
                  <a:pt x="386307" y="1870900"/>
                </a:lnTo>
                <a:lnTo>
                  <a:pt x="782507" y="1718452"/>
                </a:lnTo>
                <a:lnTo>
                  <a:pt x="1119425" y="1670946"/>
                </a:lnTo>
                <a:lnTo>
                  <a:pt x="349593" y="1670946"/>
                </a:lnTo>
                <a:lnTo>
                  <a:pt x="307404" y="1669312"/>
                </a:lnTo>
                <a:lnTo>
                  <a:pt x="249640" y="1638198"/>
                </a:lnTo>
                <a:lnTo>
                  <a:pt x="223116" y="1579770"/>
                </a:lnTo>
                <a:lnTo>
                  <a:pt x="219977" y="1543994"/>
                </a:lnTo>
                <a:lnTo>
                  <a:pt x="222741" y="1505781"/>
                </a:lnTo>
                <a:lnTo>
                  <a:pt x="229350" y="1462045"/>
                </a:lnTo>
                <a:lnTo>
                  <a:pt x="236713" y="1417481"/>
                </a:lnTo>
                <a:lnTo>
                  <a:pt x="244752" y="1372797"/>
                </a:lnTo>
                <a:lnTo>
                  <a:pt x="253610" y="1327486"/>
                </a:lnTo>
                <a:lnTo>
                  <a:pt x="263287" y="1281832"/>
                </a:lnTo>
                <a:lnTo>
                  <a:pt x="273817" y="1235924"/>
                </a:lnTo>
                <a:lnTo>
                  <a:pt x="285235" y="1189849"/>
                </a:lnTo>
                <a:lnTo>
                  <a:pt x="297577" y="1143693"/>
                </a:lnTo>
                <a:lnTo>
                  <a:pt x="310878" y="1097545"/>
                </a:lnTo>
                <a:lnTo>
                  <a:pt x="325172" y="1051492"/>
                </a:lnTo>
                <a:lnTo>
                  <a:pt x="340495" y="1005621"/>
                </a:lnTo>
                <a:lnTo>
                  <a:pt x="356882" y="960019"/>
                </a:lnTo>
                <a:lnTo>
                  <a:pt x="374368" y="914774"/>
                </a:lnTo>
                <a:lnTo>
                  <a:pt x="392987" y="869973"/>
                </a:lnTo>
                <a:lnTo>
                  <a:pt x="412776" y="825703"/>
                </a:lnTo>
                <a:lnTo>
                  <a:pt x="433768" y="782052"/>
                </a:lnTo>
                <a:lnTo>
                  <a:pt x="455999" y="739107"/>
                </a:lnTo>
                <a:lnTo>
                  <a:pt x="479505" y="696955"/>
                </a:lnTo>
                <a:lnTo>
                  <a:pt x="504320" y="655685"/>
                </a:lnTo>
                <a:lnTo>
                  <a:pt x="530478" y="615382"/>
                </a:lnTo>
                <a:lnTo>
                  <a:pt x="558016" y="576135"/>
                </a:lnTo>
                <a:lnTo>
                  <a:pt x="586969" y="538030"/>
                </a:lnTo>
                <a:lnTo>
                  <a:pt x="617371" y="501156"/>
                </a:lnTo>
                <a:lnTo>
                  <a:pt x="649257" y="465599"/>
                </a:lnTo>
                <a:lnTo>
                  <a:pt x="682663" y="431447"/>
                </a:lnTo>
                <a:lnTo>
                  <a:pt x="717623" y="398787"/>
                </a:lnTo>
                <a:lnTo>
                  <a:pt x="754173" y="367707"/>
                </a:lnTo>
                <a:lnTo>
                  <a:pt x="792347" y="338293"/>
                </a:lnTo>
                <a:lnTo>
                  <a:pt x="832181" y="310633"/>
                </a:lnTo>
                <a:lnTo>
                  <a:pt x="873710" y="284815"/>
                </a:lnTo>
                <a:lnTo>
                  <a:pt x="916969" y="260926"/>
                </a:lnTo>
                <a:lnTo>
                  <a:pt x="961992" y="239053"/>
                </a:lnTo>
                <a:lnTo>
                  <a:pt x="1008816" y="219283"/>
                </a:lnTo>
                <a:lnTo>
                  <a:pt x="1057474" y="201705"/>
                </a:lnTo>
                <a:lnTo>
                  <a:pt x="1107358" y="187012"/>
                </a:lnTo>
                <a:lnTo>
                  <a:pt x="1156736" y="176079"/>
                </a:lnTo>
                <a:lnTo>
                  <a:pt x="1205525" y="168766"/>
                </a:lnTo>
                <a:lnTo>
                  <a:pt x="1253641" y="164932"/>
                </a:lnTo>
                <a:lnTo>
                  <a:pt x="1301002" y="164440"/>
                </a:lnTo>
                <a:lnTo>
                  <a:pt x="1812630" y="164440"/>
                </a:lnTo>
                <a:lnTo>
                  <a:pt x="1800025" y="154868"/>
                </a:lnTo>
                <a:lnTo>
                  <a:pt x="1762194" y="129285"/>
                </a:lnTo>
                <a:lnTo>
                  <a:pt x="1722923" y="105769"/>
                </a:lnTo>
                <a:lnTo>
                  <a:pt x="1682289" y="84399"/>
                </a:lnTo>
                <a:lnTo>
                  <a:pt x="1640371" y="65252"/>
                </a:lnTo>
                <a:lnTo>
                  <a:pt x="1597246" y="48406"/>
                </a:lnTo>
                <a:lnTo>
                  <a:pt x="1552994" y="33939"/>
                </a:lnTo>
                <a:lnTo>
                  <a:pt x="1507691" y="21928"/>
                </a:lnTo>
                <a:lnTo>
                  <a:pt x="1461416" y="12451"/>
                </a:lnTo>
                <a:lnTo>
                  <a:pt x="1414247" y="5585"/>
                </a:lnTo>
                <a:lnTo>
                  <a:pt x="1366262" y="1409"/>
                </a:lnTo>
                <a:lnTo>
                  <a:pt x="1317539" y="0"/>
                </a:lnTo>
                <a:close/>
              </a:path>
              <a:path w="2147570" h="3864609">
                <a:moveTo>
                  <a:pt x="1246866" y="1508387"/>
                </a:moveTo>
                <a:lnTo>
                  <a:pt x="1178990" y="1508684"/>
                </a:lnTo>
                <a:lnTo>
                  <a:pt x="1113862" y="1510421"/>
                </a:lnTo>
                <a:lnTo>
                  <a:pt x="1051436" y="1513513"/>
                </a:lnTo>
                <a:lnTo>
                  <a:pt x="991661" y="1517877"/>
                </a:lnTo>
                <a:lnTo>
                  <a:pt x="934491" y="1523430"/>
                </a:lnTo>
                <a:lnTo>
                  <a:pt x="879877" y="1530087"/>
                </a:lnTo>
                <a:lnTo>
                  <a:pt x="827772" y="1537765"/>
                </a:lnTo>
                <a:lnTo>
                  <a:pt x="778127" y="1546381"/>
                </a:lnTo>
                <a:lnTo>
                  <a:pt x="730894" y="1555850"/>
                </a:lnTo>
                <a:lnTo>
                  <a:pt x="686025" y="1566089"/>
                </a:lnTo>
                <a:lnTo>
                  <a:pt x="643473" y="1577014"/>
                </a:lnTo>
                <a:lnTo>
                  <a:pt x="603188" y="1588542"/>
                </a:lnTo>
                <a:lnTo>
                  <a:pt x="565124" y="1600589"/>
                </a:lnTo>
                <a:lnTo>
                  <a:pt x="495462" y="1625905"/>
                </a:lnTo>
                <a:lnTo>
                  <a:pt x="463769" y="1639007"/>
                </a:lnTo>
                <a:lnTo>
                  <a:pt x="401502" y="1661335"/>
                </a:lnTo>
                <a:lnTo>
                  <a:pt x="349593" y="1670946"/>
                </a:lnTo>
                <a:lnTo>
                  <a:pt x="1119425" y="1670946"/>
                </a:lnTo>
                <a:lnTo>
                  <a:pt x="1153493" y="1666143"/>
                </a:lnTo>
                <a:lnTo>
                  <a:pt x="1366262" y="1659164"/>
                </a:lnTo>
                <a:lnTo>
                  <a:pt x="1414247" y="1654988"/>
                </a:lnTo>
                <a:lnTo>
                  <a:pt x="1461416" y="1648123"/>
                </a:lnTo>
                <a:lnTo>
                  <a:pt x="1507691" y="1638648"/>
                </a:lnTo>
                <a:lnTo>
                  <a:pt x="1552994" y="1626641"/>
                </a:lnTo>
                <a:lnTo>
                  <a:pt x="1597246" y="1612179"/>
                </a:lnTo>
                <a:lnTo>
                  <a:pt x="1640371" y="1595340"/>
                </a:lnTo>
                <a:lnTo>
                  <a:pt x="1682289" y="1576203"/>
                </a:lnTo>
                <a:lnTo>
                  <a:pt x="1722923" y="1554846"/>
                </a:lnTo>
                <a:lnTo>
                  <a:pt x="1762194" y="1531346"/>
                </a:lnTo>
                <a:lnTo>
                  <a:pt x="1794356" y="1509612"/>
                </a:lnTo>
                <a:lnTo>
                  <a:pt x="1317539" y="1509612"/>
                </a:lnTo>
                <a:lnTo>
                  <a:pt x="1246866" y="1508387"/>
                </a:lnTo>
                <a:close/>
              </a:path>
              <a:path w="2147570" h="3864609">
                <a:moveTo>
                  <a:pt x="1812630" y="164440"/>
                </a:moveTo>
                <a:lnTo>
                  <a:pt x="1301002" y="164440"/>
                </a:lnTo>
                <a:lnTo>
                  <a:pt x="1347525" y="167148"/>
                </a:lnTo>
                <a:lnTo>
                  <a:pt x="1393125" y="172918"/>
                </a:lnTo>
                <a:lnTo>
                  <a:pt x="1437720" y="181610"/>
                </a:lnTo>
                <a:lnTo>
                  <a:pt x="1481227" y="193084"/>
                </a:lnTo>
                <a:lnTo>
                  <a:pt x="1523563" y="207201"/>
                </a:lnTo>
                <a:lnTo>
                  <a:pt x="1564644" y="223822"/>
                </a:lnTo>
                <a:lnTo>
                  <a:pt x="1604388" y="242806"/>
                </a:lnTo>
                <a:lnTo>
                  <a:pt x="1642711" y="264015"/>
                </a:lnTo>
                <a:lnTo>
                  <a:pt x="1679529" y="287308"/>
                </a:lnTo>
                <a:lnTo>
                  <a:pt x="1714761" y="312546"/>
                </a:lnTo>
                <a:lnTo>
                  <a:pt x="1748322" y="339591"/>
                </a:lnTo>
                <a:lnTo>
                  <a:pt x="1780130" y="368301"/>
                </a:lnTo>
                <a:lnTo>
                  <a:pt x="1810101" y="398537"/>
                </a:lnTo>
                <a:lnTo>
                  <a:pt x="1838153" y="430161"/>
                </a:lnTo>
                <a:lnTo>
                  <a:pt x="1864201" y="463032"/>
                </a:lnTo>
                <a:lnTo>
                  <a:pt x="1888164" y="497011"/>
                </a:lnTo>
                <a:lnTo>
                  <a:pt x="1909957" y="531958"/>
                </a:lnTo>
                <a:lnTo>
                  <a:pt x="1929497" y="567735"/>
                </a:lnTo>
                <a:lnTo>
                  <a:pt x="1946702" y="604200"/>
                </a:lnTo>
                <a:lnTo>
                  <a:pt x="1961489" y="641215"/>
                </a:lnTo>
                <a:lnTo>
                  <a:pt x="1973773" y="678640"/>
                </a:lnTo>
                <a:lnTo>
                  <a:pt x="1983472" y="716336"/>
                </a:lnTo>
                <a:lnTo>
                  <a:pt x="1990503" y="754163"/>
                </a:lnTo>
                <a:lnTo>
                  <a:pt x="1996076" y="825703"/>
                </a:lnTo>
                <a:lnTo>
                  <a:pt x="1996183" y="830921"/>
                </a:lnTo>
                <a:lnTo>
                  <a:pt x="1994520" y="878209"/>
                </a:lnTo>
                <a:lnTo>
                  <a:pt x="1989476" y="925844"/>
                </a:lnTo>
                <a:lnTo>
                  <a:pt x="1981209" y="972443"/>
                </a:lnTo>
                <a:lnTo>
                  <a:pt x="1969837" y="1017892"/>
                </a:lnTo>
                <a:lnTo>
                  <a:pt x="1955474" y="1062074"/>
                </a:lnTo>
                <a:lnTo>
                  <a:pt x="1938237" y="1104875"/>
                </a:lnTo>
                <a:lnTo>
                  <a:pt x="1918241" y="1146179"/>
                </a:lnTo>
                <a:lnTo>
                  <a:pt x="1895602" y="1185872"/>
                </a:lnTo>
                <a:lnTo>
                  <a:pt x="1870435" y="1223838"/>
                </a:lnTo>
                <a:lnTo>
                  <a:pt x="1842857" y="1259963"/>
                </a:lnTo>
                <a:lnTo>
                  <a:pt x="1812983" y="1294131"/>
                </a:lnTo>
                <a:lnTo>
                  <a:pt x="1780929" y="1326227"/>
                </a:lnTo>
                <a:lnTo>
                  <a:pt x="1746811" y="1356135"/>
                </a:lnTo>
                <a:lnTo>
                  <a:pt x="1710743" y="1383742"/>
                </a:lnTo>
                <a:lnTo>
                  <a:pt x="1672843" y="1408931"/>
                </a:lnTo>
                <a:lnTo>
                  <a:pt x="1633225" y="1431588"/>
                </a:lnTo>
                <a:lnTo>
                  <a:pt x="1592006" y="1451598"/>
                </a:lnTo>
                <a:lnTo>
                  <a:pt x="1549301" y="1468845"/>
                </a:lnTo>
                <a:lnTo>
                  <a:pt x="1505226" y="1483214"/>
                </a:lnTo>
                <a:lnTo>
                  <a:pt x="1459896" y="1494591"/>
                </a:lnTo>
                <a:lnTo>
                  <a:pt x="1413428" y="1502859"/>
                </a:lnTo>
                <a:lnTo>
                  <a:pt x="1365937" y="1507905"/>
                </a:lnTo>
                <a:lnTo>
                  <a:pt x="1317539" y="1509612"/>
                </a:lnTo>
                <a:lnTo>
                  <a:pt x="1794356" y="1509612"/>
                </a:lnTo>
                <a:lnTo>
                  <a:pt x="1836338" y="1478230"/>
                </a:lnTo>
                <a:lnTo>
                  <a:pt x="1871055" y="1448771"/>
                </a:lnTo>
                <a:lnTo>
                  <a:pt x="1904097" y="1417481"/>
                </a:lnTo>
                <a:lnTo>
                  <a:pt x="1935387" y="1384439"/>
                </a:lnTo>
                <a:lnTo>
                  <a:pt x="1964847" y="1349723"/>
                </a:lnTo>
                <a:lnTo>
                  <a:pt x="1992398" y="1313410"/>
                </a:lnTo>
                <a:lnTo>
                  <a:pt x="2017963" y="1275579"/>
                </a:lnTo>
                <a:lnTo>
                  <a:pt x="2041463" y="1236307"/>
                </a:lnTo>
                <a:lnTo>
                  <a:pt x="2062821" y="1195673"/>
                </a:lnTo>
                <a:lnTo>
                  <a:pt x="2081958" y="1153755"/>
                </a:lnTo>
                <a:lnTo>
                  <a:pt x="2098797" y="1110631"/>
                </a:lnTo>
                <a:lnTo>
                  <a:pt x="2113259" y="1066378"/>
                </a:lnTo>
                <a:lnTo>
                  <a:pt x="2125267" y="1021075"/>
                </a:lnTo>
                <a:lnTo>
                  <a:pt x="2134742" y="974800"/>
                </a:lnTo>
                <a:lnTo>
                  <a:pt x="2141606" y="927631"/>
                </a:lnTo>
                <a:lnTo>
                  <a:pt x="2145782" y="879645"/>
                </a:lnTo>
                <a:lnTo>
                  <a:pt x="2147192" y="830921"/>
                </a:lnTo>
                <a:lnTo>
                  <a:pt x="2145781" y="782052"/>
                </a:lnTo>
                <a:lnTo>
                  <a:pt x="2141606" y="733959"/>
                </a:lnTo>
                <a:lnTo>
                  <a:pt x="2134742" y="686676"/>
                </a:lnTo>
                <a:lnTo>
                  <a:pt x="2125267" y="640297"/>
                </a:lnTo>
                <a:lnTo>
                  <a:pt x="2113259" y="594898"/>
                </a:lnTo>
                <a:lnTo>
                  <a:pt x="2098797" y="550558"/>
                </a:lnTo>
                <a:lnTo>
                  <a:pt x="2081958" y="507353"/>
                </a:lnTo>
                <a:lnTo>
                  <a:pt x="2062821" y="465362"/>
                </a:lnTo>
                <a:lnTo>
                  <a:pt x="2041463" y="424662"/>
                </a:lnTo>
                <a:lnTo>
                  <a:pt x="2017963" y="385331"/>
                </a:lnTo>
                <a:lnTo>
                  <a:pt x="1992398" y="347447"/>
                </a:lnTo>
                <a:lnTo>
                  <a:pt x="1964847" y="311087"/>
                </a:lnTo>
                <a:lnTo>
                  <a:pt x="1935387" y="276329"/>
                </a:lnTo>
                <a:lnTo>
                  <a:pt x="1904097" y="243250"/>
                </a:lnTo>
                <a:lnTo>
                  <a:pt x="1871055" y="211929"/>
                </a:lnTo>
                <a:lnTo>
                  <a:pt x="1836338" y="182442"/>
                </a:lnTo>
                <a:lnTo>
                  <a:pt x="1812630" y="164440"/>
                </a:lnTo>
                <a:close/>
              </a:path>
            </a:pathLst>
          </a:custGeom>
          <a:solidFill>
            <a:srgbClr val="55677C"/>
          </a:solidFill>
        </p:spPr>
        <p:txBody>
          <a:bodyPr wrap="square" lIns="0" tIns="0" rIns="0" bIns="0" rtlCol="0"/>
          <a:lstStyle/>
          <a:p>
            <a:endParaRPr sz="1091" dirty="0"/>
          </a:p>
        </p:txBody>
      </p:sp>
      <p:sp>
        <p:nvSpPr>
          <p:cNvPr id="36" name="object 36"/>
          <p:cNvSpPr/>
          <p:nvPr/>
        </p:nvSpPr>
        <p:spPr>
          <a:xfrm>
            <a:off x="4974976" y="5529693"/>
            <a:ext cx="1093355" cy="1256530"/>
          </a:xfrm>
          <a:custGeom>
            <a:avLst/>
            <a:gdLst/>
            <a:ahLst/>
            <a:cxnLst/>
            <a:rect l="l" t="t" r="r" b="b"/>
            <a:pathLst>
              <a:path w="1804034" h="2073275">
                <a:moveTo>
                  <a:pt x="783924" y="0"/>
                </a:moveTo>
                <a:lnTo>
                  <a:pt x="737538" y="1792"/>
                </a:lnTo>
                <a:lnTo>
                  <a:pt x="691899" y="6422"/>
                </a:lnTo>
                <a:lnTo>
                  <a:pt x="647080" y="13799"/>
                </a:lnTo>
                <a:lnTo>
                  <a:pt x="603151" y="23836"/>
                </a:lnTo>
                <a:lnTo>
                  <a:pt x="560182" y="36443"/>
                </a:lnTo>
                <a:lnTo>
                  <a:pt x="518244" y="51533"/>
                </a:lnTo>
                <a:lnTo>
                  <a:pt x="477409" y="69016"/>
                </a:lnTo>
                <a:lnTo>
                  <a:pt x="437748" y="88804"/>
                </a:lnTo>
                <a:lnTo>
                  <a:pt x="399330" y="110808"/>
                </a:lnTo>
                <a:lnTo>
                  <a:pt x="362227" y="134939"/>
                </a:lnTo>
                <a:lnTo>
                  <a:pt x="326510" y="161110"/>
                </a:lnTo>
                <a:lnTo>
                  <a:pt x="292250" y="189231"/>
                </a:lnTo>
                <a:lnTo>
                  <a:pt x="259517" y="219213"/>
                </a:lnTo>
                <a:lnTo>
                  <a:pt x="228383" y="250969"/>
                </a:lnTo>
                <a:lnTo>
                  <a:pt x="198917" y="284408"/>
                </a:lnTo>
                <a:lnTo>
                  <a:pt x="171192" y="319444"/>
                </a:lnTo>
                <a:lnTo>
                  <a:pt x="145277" y="355986"/>
                </a:lnTo>
                <a:lnTo>
                  <a:pt x="121245" y="393948"/>
                </a:lnTo>
                <a:lnTo>
                  <a:pt x="99165" y="433239"/>
                </a:lnTo>
                <a:lnTo>
                  <a:pt x="79108" y="473771"/>
                </a:lnTo>
                <a:lnTo>
                  <a:pt x="61145" y="515455"/>
                </a:lnTo>
                <a:lnTo>
                  <a:pt x="45348" y="558204"/>
                </a:lnTo>
                <a:lnTo>
                  <a:pt x="31787" y="601928"/>
                </a:lnTo>
                <a:lnTo>
                  <a:pt x="20532" y="646538"/>
                </a:lnTo>
                <a:lnTo>
                  <a:pt x="11655" y="691947"/>
                </a:lnTo>
                <a:lnTo>
                  <a:pt x="5227" y="738065"/>
                </a:lnTo>
                <a:lnTo>
                  <a:pt x="1318" y="784804"/>
                </a:lnTo>
                <a:lnTo>
                  <a:pt x="0" y="832075"/>
                </a:lnTo>
                <a:lnTo>
                  <a:pt x="1319" y="879131"/>
                </a:lnTo>
                <a:lnTo>
                  <a:pt x="5230" y="925502"/>
                </a:lnTo>
                <a:lnTo>
                  <a:pt x="11665" y="971118"/>
                </a:lnTo>
                <a:lnTo>
                  <a:pt x="20556" y="1015907"/>
                </a:lnTo>
                <a:lnTo>
                  <a:pt x="31832" y="1059800"/>
                </a:lnTo>
                <a:lnTo>
                  <a:pt x="45427" y="1102726"/>
                </a:lnTo>
                <a:lnTo>
                  <a:pt x="61270" y="1144615"/>
                </a:lnTo>
                <a:lnTo>
                  <a:pt x="79294" y="1185398"/>
                </a:lnTo>
                <a:lnTo>
                  <a:pt x="99430" y="1225003"/>
                </a:lnTo>
                <a:lnTo>
                  <a:pt x="121609" y="1263361"/>
                </a:lnTo>
                <a:lnTo>
                  <a:pt x="145762" y="1300401"/>
                </a:lnTo>
                <a:lnTo>
                  <a:pt x="171821" y="1336053"/>
                </a:lnTo>
                <a:lnTo>
                  <a:pt x="199717" y="1370247"/>
                </a:lnTo>
                <a:lnTo>
                  <a:pt x="229382" y="1402913"/>
                </a:lnTo>
                <a:lnTo>
                  <a:pt x="260746" y="1433980"/>
                </a:lnTo>
                <a:lnTo>
                  <a:pt x="293741" y="1463378"/>
                </a:lnTo>
                <a:lnTo>
                  <a:pt x="328299" y="1491038"/>
                </a:lnTo>
                <a:lnTo>
                  <a:pt x="364351" y="1516888"/>
                </a:lnTo>
                <a:lnTo>
                  <a:pt x="401827" y="1540859"/>
                </a:lnTo>
                <a:lnTo>
                  <a:pt x="440661" y="1562880"/>
                </a:lnTo>
                <a:lnTo>
                  <a:pt x="480782" y="1582881"/>
                </a:lnTo>
                <a:lnTo>
                  <a:pt x="522122" y="1600792"/>
                </a:lnTo>
                <a:lnTo>
                  <a:pt x="564612" y="1616543"/>
                </a:lnTo>
                <a:lnTo>
                  <a:pt x="608184" y="1630063"/>
                </a:lnTo>
                <a:lnTo>
                  <a:pt x="652770" y="1641283"/>
                </a:lnTo>
                <a:lnTo>
                  <a:pt x="698299" y="1650131"/>
                </a:lnTo>
                <a:lnTo>
                  <a:pt x="744705" y="1656539"/>
                </a:lnTo>
                <a:lnTo>
                  <a:pt x="791918" y="1660435"/>
                </a:lnTo>
                <a:lnTo>
                  <a:pt x="839869" y="1661749"/>
                </a:lnTo>
                <a:lnTo>
                  <a:pt x="952960" y="1666010"/>
                </a:lnTo>
                <a:lnTo>
                  <a:pt x="1209849" y="1687280"/>
                </a:lnTo>
                <a:lnTo>
                  <a:pt x="1486958" y="1738282"/>
                </a:lnTo>
                <a:lnTo>
                  <a:pt x="1660708" y="1831743"/>
                </a:lnTo>
                <a:lnTo>
                  <a:pt x="1695018" y="1891431"/>
                </a:lnTo>
                <a:lnTo>
                  <a:pt x="1715058" y="1943884"/>
                </a:lnTo>
                <a:lnTo>
                  <a:pt x="1725356" y="1988393"/>
                </a:lnTo>
                <a:lnTo>
                  <a:pt x="1730438" y="2024247"/>
                </a:lnTo>
                <a:lnTo>
                  <a:pt x="1734832" y="2050736"/>
                </a:lnTo>
                <a:lnTo>
                  <a:pt x="1743065" y="2067151"/>
                </a:lnTo>
                <a:lnTo>
                  <a:pt x="1759666" y="2072780"/>
                </a:lnTo>
                <a:lnTo>
                  <a:pt x="1765964" y="2069703"/>
                </a:lnTo>
                <a:lnTo>
                  <a:pt x="1782345" y="2026014"/>
                </a:lnTo>
                <a:lnTo>
                  <a:pt x="1790952" y="1971242"/>
                </a:lnTo>
                <a:lnTo>
                  <a:pt x="1797501" y="1898821"/>
                </a:lnTo>
                <a:lnTo>
                  <a:pt x="1799949" y="1856759"/>
                </a:lnTo>
                <a:lnTo>
                  <a:pt x="1801816" y="1811207"/>
                </a:lnTo>
                <a:lnTo>
                  <a:pt x="1803081" y="1762471"/>
                </a:lnTo>
                <a:lnTo>
                  <a:pt x="1803721" y="1710858"/>
                </a:lnTo>
                <a:lnTo>
                  <a:pt x="1803635" y="1650131"/>
                </a:lnTo>
                <a:lnTo>
                  <a:pt x="1803037" y="1600231"/>
                </a:lnTo>
                <a:lnTo>
                  <a:pt x="1802345" y="1570671"/>
                </a:lnTo>
                <a:lnTo>
                  <a:pt x="1517521" y="1570671"/>
                </a:lnTo>
                <a:lnTo>
                  <a:pt x="1473764" y="1568937"/>
                </a:lnTo>
                <a:lnTo>
                  <a:pt x="1422195" y="1558991"/>
                </a:lnTo>
                <a:lnTo>
                  <a:pt x="1388149" y="1551111"/>
                </a:lnTo>
                <a:lnTo>
                  <a:pt x="1351337" y="1543415"/>
                </a:lnTo>
                <a:lnTo>
                  <a:pt x="1311740" y="1536037"/>
                </a:lnTo>
                <a:lnTo>
                  <a:pt x="1269342" y="1529108"/>
                </a:lnTo>
                <a:lnTo>
                  <a:pt x="1224125" y="1522761"/>
                </a:lnTo>
                <a:lnTo>
                  <a:pt x="1176070" y="1517127"/>
                </a:lnTo>
                <a:lnTo>
                  <a:pt x="1125162" y="1512339"/>
                </a:lnTo>
                <a:lnTo>
                  <a:pt x="1071380" y="1508528"/>
                </a:lnTo>
                <a:lnTo>
                  <a:pt x="1014710" y="1505828"/>
                </a:lnTo>
                <a:lnTo>
                  <a:pt x="1009851" y="1505709"/>
                </a:lnTo>
                <a:lnTo>
                  <a:pt x="827182" y="1505709"/>
                </a:lnTo>
                <a:lnTo>
                  <a:pt x="778780" y="1504002"/>
                </a:lnTo>
                <a:lnTo>
                  <a:pt x="731286" y="1498957"/>
                </a:lnTo>
                <a:lnTo>
                  <a:pt x="684814" y="1490690"/>
                </a:lnTo>
                <a:lnTo>
                  <a:pt x="639481" y="1479317"/>
                </a:lnTo>
                <a:lnTo>
                  <a:pt x="595402" y="1464954"/>
                </a:lnTo>
                <a:lnTo>
                  <a:pt x="552694" y="1447716"/>
                </a:lnTo>
                <a:lnTo>
                  <a:pt x="511471" y="1427719"/>
                </a:lnTo>
                <a:lnTo>
                  <a:pt x="471850" y="1405079"/>
                </a:lnTo>
                <a:lnTo>
                  <a:pt x="433947" y="1379912"/>
                </a:lnTo>
                <a:lnTo>
                  <a:pt x="397876" y="1352333"/>
                </a:lnTo>
                <a:lnTo>
                  <a:pt x="363754" y="1322458"/>
                </a:lnTo>
                <a:lnTo>
                  <a:pt x="331697" y="1290402"/>
                </a:lnTo>
                <a:lnTo>
                  <a:pt x="301821" y="1256283"/>
                </a:lnTo>
                <a:lnTo>
                  <a:pt x="274240" y="1220214"/>
                </a:lnTo>
                <a:lnTo>
                  <a:pt x="249071" y="1182313"/>
                </a:lnTo>
                <a:lnTo>
                  <a:pt x="226430" y="1142694"/>
                </a:lnTo>
                <a:lnTo>
                  <a:pt x="206432" y="1101474"/>
                </a:lnTo>
                <a:lnTo>
                  <a:pt x="189193" y="1058768"/>
                </a:lnTo>
                <a:lnTo>
                  <a:pt x="174829" y="1014691"/>
                </a:lnTo>
                <a:lnTo>
                  <a:pt x="163456" y="969361"/>
                </a:lnTo>
                <a:lnTo>
                  <a:pt x="155188" y="922892"/>
                </a:lnTo>
                <a:lnTo>
                  <a:pt x="150143" y="875400"/>
                </a:lnTo>
                <a:lnTo>
                  <a:pt x="148436" y="827001"/>
                </a:lnTo>
                <a:lnTo>
                  <a:pt x="150143" y="778443"/>
                </a:lnTo>
                <a:lnTo>
                  <a:pt x="155188" y="730807"/>
                </a:lnTo>
                <a:lnTo>
                  <a:pt x="163456" y="684206"/>
                </a:lnTo>
                <a:lnTo>
                  <a:pt x="174829" y="638757"/>
                </a:lnTo>
                <a:lnTo>
                  <a:pt x="189193" y="594573"/>
                </a:lnTo>
                <a:lnTo>
                  <a:pt x="206432" y="551771"/>
                </a:lnTo>
                <a:lnTo>
                  <a:pt x="226430" y="510466"/>
                </a:lnTo>
                <a:lnTo>
                  <a:pt x="249071" y="470772"/>
                </a:lnTo>
                <a:lnTo>
                  <a:pt x="274240" y="432805"/>
                </a:lnTo>
                <a:lnTo>
                  <a:pt x="301821" y="396679"/>
                </a:lnTo>
                <a:lnTo>
                  <a:pt x="331697" y="362510"/>
                </a:lnTo>
                <a:lnTo>
                  <a:pt x="363754" y="330414"/>
                </a:lnTo>
                <a:lnTo>
                  <a:pt x="397876" y="300504"/>
                </a:lnTo>
                <a:lnTo>
                  <a:pt x="433947" y="272897"/>
                </a:lnTo>
                <a:lnTo>
                  <a:pt x="471850" y="247707"/>
                </a:lnTo>
                <a:lnTo>
                  <a:pt x="511471" y="225049"/>
                </a:lnTo>
                <a:lnTo>
                  <a:pt x="552694" y="205039"/>
                </a:lnTo>
                <a:lnTo>
                  <a:pt x="595402" y="187792"/>
                </a:lnTo>
                <a:lnTo>
                  <a:pt x="639481" y="173422"/>
                </a:lnTo>
                <a:lnTo>
                  <a:pt x="684814" y="162045"/>
                </a:lnTo>
                <a:lnTo>
                  <a:pt x="731286" y="153777"/>
                </a:lnTo>
                <a:lnTo>
                  <a:pt x="778780" y="148731"/>
                </a:lnTo>
                <a:lnTo>
                  <a:pt x="827182" y="147023"/>
                </a:lnTo>
                <a:lnTo>
                  <a:pt x="1311563" y="147023"/>
                </a:lnTo>
                <a:lnTo>
                  <a:pt x="1300853" y="140104"/>
                </a:lnTo>
                <a:lnTo>
                  <a:pt x="1258789" y="116038"/>
                </a:lnTo>
                <a:lnTo>
                  <a:pt x="1214289" y="93716"/>
                </a:lnTo>
                <a:lnTo>
                  <a:pt x="1167310" y="73314"/>
                </a:lnTo>
                <a:lnTo>
                  <a:pt x="1117810" y="55009"/>
                </a:lnTo>
                <a:lnTo>
                  <a:pt x="1065746" y="38977"/>
                </a:lnTo>
                <a:lnTo>
                  <a:pt x="1011074" y="25397"/>
                </a:lnTo>
                <a:lnTo>
                  <a:pt x="953752" y="14445"/>
                </a:lnTo>
                <a:lnTo>
                  <a:pt x="893738" y="6297"/>
                </a:lnTo>
                <a:lnTo>
                  <a:pt x="830988" y="1132"/>
                </a:lnTo>
                <a:lnTo>
                  <a:pt x="783924" y="0"/>
                </a:lnTo>
                <a:close/>
              </a:path>
              <a:path w="1804034" h="2073275">
                <a:moveTo>
                  <a:pt x="1311563" y="147023"/>
                </a:moveTo>
                <a:lnTo>
                  <a:pt x="827182" y="147023"/>
                </a:lnTo>
                <a:lnTo>
                  <a:pt x="879144" y="148980"/>
                </a:lnTo>
                <a:lnTo>
                  <a:pt x="930001" y="154753"/>
                </a:lnTo>
                <a:lnTo>
                  <a:pt x="979621" y="164200"/>
                </a:lnTo>
                <a:lnTo>
                  <a:pt x="1027871" y="177174"/>
                </a:lnTo>
                <a:lnTo>
                  <a:pt x="1074617" y="193533"/>
                </a:lnTo>
                <a:lnTo>
                  <a:pt x="1119727" y="213132"/>
                </a:lnTo>
                <a:lnTo>
                  <a:pt x="1163066" y="235826"/>
                </a:lnTo>
                <a:lnTo>
                  <a:pt x="1204503" y="261472"/>
                </a:lnTo>
                <a:lnTo>
                  <a:pt x="1243904" y="289926"/>
                </a:lnTo>
                <a:lnTo>
                  <a:pt x="1281135" y="321042"/>
                </a:lnTo>
                <a:lnTo>
                  <a:pt x="1316063" y="354677"/>
                </a:lnTo>
                <a:lnTo>
                  <a:pt x="1348556" y="390686"/>
                </a:lnTo>
                <a:lnTo>
                  <a:pt x="1378480" y="428926"/>
                </a:lnTo>
                <a:lnTo>
                  <a:pt x="1405702" y="469252"/>
                </a:lnTo>
                <a:lnTo>
                  <a:pt x="1431313" y="513194"/>
                </a:lnTo>
                <a:lnTo>
                  <a:pt x="1454908" y="559128"/>
                </a:lnTo>
                <a:lnTo>
                  <a:pt x="1476560" y="606808"/>
                </a:lnTo>
                <a:lnTo>
                  <a:pt x="1496341" y="655990"/>
                </a:lnTo>
                <a:lnTo>
                  <a:pt x="1514323" y="706432"/>
                </a:lnTo>
                <a:lnTo>
                  <a:pt x="1530578" y="757887"/>
                </a:lnTo>
                <a:lnTo>
                  <a:pt x="1545178" y="810113"/>
                </a:lnTo>
                <a:lnTo>
                  <a:pt x="1558196" y="862865"/>
                </a:lnTo>
                <a:lnTo>
                  <a:pt x="1569704" y="915898"/>
                </a:lnTo>
                <a:lnTo>
                  <a:pt x="1579837" y="969361"/>
                </a:lnTo>
                <a:lnTo>
                  <a:pt x="1588475" y="1021834"/>
                </a:lnTo>
                <a:lnTo>
                  <a:pt x="1595884" y="1074249"/>
                </a:lnTo>
                <a:lnTo>
                  <a:pt x="1602071" y="1125968"/>
                </a:lnTo>
                <a:lnTo>
                  <a:pt x="1607108" y="1176749"/>
                </a:lnTo>
                <a:lnTo>
                  <a:pt x="1611068" y="1226347"/>
                </a:lnTo>
                <a:lnTo>
                  <a:pt x="1614022" y="1274518"/>
                </a:lnTo>
                <a:lnTo>
                  <a:pt x="1616043" y="1321017"/>
                </a:lnTo>
                <a:lnTo>
                  <a:pt x="1617202" y="1365601"/>
                </a:lnTo>
                <a:lnTo>
                  <a:pt x="1617573" y="1408026"/>
                </a:lnTo>
                <a:lnTo>
                  <a:pt x="1613541" y="1467984"/>
                </a:lnTo>
                <a:lnTo>
                  <a:pt x="1601476" y="1512851"/>
                </a:lnTo>
                <a:lnTo>
                  <a:pt x="1581421" y="1544004"/>
                </a:lnTo>
                <a:lnTo>
                  <a:pt x="1553421" y="1562819"/>
                </a:lnTo>
                <a:lnTo>
                  <a:pt x="1517521" y="1570671"/>
                </a:lnTo>
                <a:lnTo>
                  <a:pt x="1802345" y="1570671"/>
                </a:lnTo>
                <a:lnTo>
                  <a:pt x="1799590" y="1481784"/>
                </a:lnTo>
                <a:lnTo>
                  <a:pt x="1796775" y="1420395"/>
                </a:lnTo>
                <a:lnTo>
                  <a:pt x="1793202" y="1357972"/>
                </a:lnTo>
                <a:lnTo>
                  <a:pt x="1788850" y="1294823"/>
                </a:lnTo>
                <a:lnTo>
                  <a:pt x="1783696" y="1231254"/>
                </a:lnTo>
                <a:lnTo>
                  <a:pt x="1777720" y="1167573"/>
                </a:lnTo>
                <a:lnTo>
                  <a:pt x="1770897" y="1104087"/>
                </a:lnTo>
                <a:lnTo>
                  <a:pt x="1763207" y="1041103"/>
                </a:lnTo>
                <a:lnTo>
                  <a:pt x="1754627" y="978928"/>
                </a:lnTo>
                <a:lnTo>
                  <a:pt x="1745135" y="917869"/>
                </a:lnTo>
                <a:lnTo>
                  <a:pt x="1734710" y="858234"/>
                </a:lnTo>
                <a:lnTo>
                  <a:pt x="1723328" y="800329"/>
                </a:lnTo>
                <a:lnTo>
                  <a:pt x="1710969" y="744462"/>
                </a:lnTo>
                <a:lnTo>
                  <a:pt x="1697609" y="690940"/>
                </a:lnTo>
                <a:lnTo>
                  <a:pt x="1683227" y="640069"/>
                </a:lnTo>
                <a:lnTo>
                  <a:pt x="1667801" y="592158"/>
                </a:lnTo>
                <a:lnTo>
                  <a:pt x="1651308" y="547514"/>
                </a:lnTo>
                <a:lnTo>
                  <a:pt x="1633727" y="506442"/>
                </a:lnTo>
                <a:lnTo>
                  <a:pt x="1615035" y="469252"/>
                </a:lnTo>
                <a:lnTo>
                  <a:pt x="1576880" y="405930"/>
                </a:lnTo>
                <a:lnTo>
                  <a:pt x="1554812" y="374141"/>
                </a:lnTo>
                <a:lnTo>
                  <a:pt x="1530693" y="342502"/>
                </a:lnTo>
                <a:lnTo>
                  <a:pt x="1504481" y="311190"/>
                </a:lnTo>
                <a:lnTo>
                  <a:pt x="1476134" y="280383"/>
                </a:lnTo>
                <a:lnTo>
                  <a:pt x="1445607" y="250256"/>
                </a:lnTo>
                <a:lnTo>
                  <a:pt x="1412858" y="220989"/>
                </a:lnTo>
                <a:lnTo>
                  <a:pt x="1377845" y="192756"/>
                </a:lnTo>
                <a:lnTo>
                  <a:pt x="1340524" y="165735"/>
                </a:lnTo>
                <a:lnTo>
                  <a:pt x="1311563" y="147023"/>
                </a:lnTo>
                <a:close/>
              </a:path>
              <a:path w="1804034" h="2073275">
                <a:moveTo>
                  <a:pt x="892628" y="1504286"/>
                </a:moveTo>
                <a:lnTo>
                  <a:pt x="827182" y="1505709"/>
                </a:lnTo>
                <a:lnTo>
                  <a:pt x="1009851" y="1505709"/>
                </a:lnTo>
                <a:lnTo>
                  <a:pt x="955131" y="1504370"/>
                </a:lnTo>
                <a:lnTo>
                  <a:pt x="892628" y="1504286"/>
                </a:lnTo>
                <a:close/>
              </a:path>
            </a:pathLst>
          </a:custGeom>
          <a:solidFill>
            <a:srgbClr val="F6AB31"/>
          </a:solidFill>
        </p:spPr>
        <p:txBody>
          <a:bodyPr wrap="square" lIns="0" tIns="0" rIns="0" bIns="0" rtlCol="0"/>
          <a:lstStyle/>
          <a:p>
            <a:endParaRPr sz="1091" dirty="0"/>
          </a:p>
        </p:txBody>
      </p:sp>
      <p:sp>
        <p:nvSpPr>
          <p:cNvPr id="37" name="object 37"/>
          <p:cNvSpPr txBox="1"/>
          <p:nvPr/>
        </p:nvSpPr>
        <p:spPr>
          <a:xfrm>
            <a:off x="5328470" y="4759771"/>
            <a:ext cx="263236" cy="422822"/>
          </a:xfrm>
          <a:prstGeom prst="rect">
            <a:avLst/>
          </a:prstGeom>
        </p:spPr>
        <p:txBody>
          <a:bodyPr vert="horz" wrap="square" lIns="0" tIns="7697" rIns="0" bIns="0" rtlCol="0">
            <a:spAutoFit/>
          </a:bodyPr>
          <a:lstStyle/>
          <a:p>
            <a:pPr marL="7697">
              <a:spcBef>
                <a:spcPts val="61"/>
              </a:spcBef>
            </a:pPr>
            <a:r>
              <a:rPr sz="2697" b="1" dirty="0">
                <a:solidFill>
                  <a:srgbClr val="9BBB5C"/>
                </a:solidFill>
                <a:latin typeface="Helvetica"/>
                <a:cs typeface="Helvetica"/>
              </a:rPr>
              <a:t>R</a:t>
            </a:r>
            <a:endParaRPr sz="2697" dirty="0">
              <a:latin typeface="Helvetica"/>
              <a:cs typeface="Helvetica"/>
            </a:endParaRPr>
          </a:p>
        </p:txBody>
      </p:sp>
      <p:sp>
        <p:nvSpPr>
          <p:cNvPr id="38" name="object 38"/>
          <p:cNvSpPr txBox="1"/>
          <p:nvPr/>
        </p:nvSpPr>
        <p:spPr>
          <a:xfrm>
            <a:off x="5404649" y="5802228"/>
            <a:ext cx="110836" cy="422822"/>
          </a:xfrm>
          <a:prstGeom prst="rect">
            <a:avLst/>
          </a:prstGeom>
        </p:spPr>
        <p:txBody>
          <a:bodyPr vert="horz" wrap="square" lIns="0" tIns="7697" rIns="0" bIns="0" rtlCol="0">
            <a:spAutoFit/>
          </a:bodyPr>
          <a:lstStyle/>
          <a:p>
            <a:pPr marL="7697">
              <a:spcBef>
                <a:spcPts val="61"/>
              </a:spcBef>
            </a:pPr>
            <a:r>
              <a:rPr sz="2697" b="1" dirty="0">
                <a:solidFill>
                  <a:srgbClr val="F29B26"/>
                </a:solidFill>
                <a:latin typeface="Helvetica"/>
                <a:cs typeface="Helvetica"/>
              </a:rPr>
              <a:t>I</a:t>
            </a:r>
            <a:endParaRPr sz="2697" dirty="0">
              <a:latin typeface="Helvetica"/>
              <a:cs typeface="Helvetica"/>
            </a:endParaRPr>
          </a:p>
        </p:txBody>
      </p:sp>
      <p:sp>
        <p:nvSpPr>
          <p:cNvPr id="39" name="object 39"/>
          <p:cNvSpPr txBox="1"/>
          <p:nvPr/>
        </p:nvSpPr>
        <p:spPr>
          <a:xfrm>
            <a:off x="6751481" y="4759771"/>
            <a:ext cx="244379" cy="422822"/>
          </a:xfrm>
          <a:prstGeom prst="rect">
            <a:avLst/>
          </a:prstGeom>
        </p:spPr>
        <p:txBody>
          <a:bodyPr vert="horz" wrap="square" lIns="0" tIns="7697" rIns="0" bIns="0" rtlCol="0">
            <a:spAutoFit/>
          </a:bodyPr>
          <a:lstStyle/>
          <a:p>
            <a:pPr marL="7697">
              <a:spcBef>
                <a:spcPts val="61"/>
              </a:spcBef>
            </a:pPr>
            <a:r>
              <a:rPr sz="2697" b="1" dirty="0">
                <a:solidFill>
                  <a:srgbClr val="445469"/>
                </a:solidFill>
                <a:latin typeface="Helvetica"/>
                <a:cs typeface="Helvetica"/>
              </a:rPr>
              <a:t>P</a:t>
            </a:r>
            <a:endParaRPr sz="2697" dirty="0">
              <a:latin typeface="Helvetica"/>
              <a:cs typeface="Helvetica"/>
            </a:endParaRPr>
          </a:p>
        </p:txBody>
      </p:sp>
      <p:sp>
        <p:nvSpPr>
          <p:cNvPr id="40" name="object 40"/>
          <p:cNvSpPr txBox="1"/>
          <p:nvPr/>
        </p:nvSpPr>
        <p:spPr>
          <a:xfrm>
            <a:off x="6515706" y="5809305"/>
            <a:ext cx="529936" cy="422822"/>
          </a:xfrm>
          <a:prstGeom prst="rect">
            <a:avLst/>
          </a:prstGeom>
        </p:spPr>
        <p:txBody>
          <a:bodyPr vert="horz" wrap="square" lIns="0" tIns="7697" rIns="0" bIns="0" rtlCol="0">
            <a:spAutoFit/>
          </a:bodyPr>
          <a:lstStyle/>
          <a:p>
            <a:pPr marL="7697">
              <a:spcBef>
                <a:spcPts val="61"/>
              </a:spcBef>
            </a:pPr>
            <a:r>
              <a:rPr sz="2697" b="1" dirty="0">
                <a:solidFill>
                  <a:srgbClr val="BD392F"/>
                </a:solidFill>
                <a:latin typeface="Helvetica"/>
                <a:cs typeface="Helvetica"/>
              </a:rPr>
              <a:t>PM</a:t>
            </a:r>
            <a:endParaRPr sz="2697" dirty="0">
              <a:latin typeface="Helvetica"/>
              <a:cs typeface="Helvetica"/>
            </a:endParaRPr>
          </a:p>
        </p:txBody>
      </p:sp>
      <p:sp>
        <p:nvSpPr>
          <p:cNvPr id="41" name="object 41"/>
          <p:cNvSpPr txBox="1">
            <a:spLocks noGrp="1"/>
          </p:cNvSpPr>
          <p:nvPr>
            <p:ph type="title"/>
          </p:nvPr>
        </p:nvSpPr>
        <p:spPr>
          <a:xfrm>
            <a:off x="4515481" y="46584"/>
            <a:ext cx="5275729" cy="1362378"/>
          </a:xfrm>
          <a:prstGeom prst="rect">
            <a:avLst/>
          </a:prstGeom>
        </p:spPr>
        <p:txBody>
          <a:bodyPr vert="horz" wrap="square" lIns="0" tIns="8082" rIns="0" bIns="0" rtlCol="0" anchor="b">
            <a:spAutoFit/>
          </a:bodyPr>
          <a:lstStyle/>
          <a:p>
            <a:pPr marL="7697">
              <a:lnSpc>
                <a:spcPct val="100000"/>
              </a:lnSpc>
              <a:spcBef>
                <a:spcPts val="64"/>
              </a:spcBef>
            </a:pPr>
            <a:r>
              <a:rPr lang="en-US" dirty="0">
                <a:solidFill>
                  <a:schemeClr val="bg1"/>
                </a:solidFill>
              </a:rPr>
              <a:t>Results Based Accountability</a:t>
            </a:r>
            <a:endParaRPr dirty="0">
              <a:solidFill>
                <a:schemeClr val="bg1"/>
              </a:solidFill>
            </a:endParaRPr>
          </a:p>
        </p:txBody>
      </p:sp>
      <p:sp>
        <p:nvSpPr>
          <p:cNvPr id="42" name="object 42"/>
          <p:cNvSpPr txBox="1"/>
          <p:nvPr/>
        </p:nvSpPr>
        <p:spPr>
          <a:xfrm>
            <a:off x="2087843" y="575413"/>
            <a:ext cx="1983124" cy="469048"/>
          </a:xfrm>
          <a:prstGeom prst="rect">
            <a:avLst/>
          </a:prstGeom>
        </p:spPr>
        <p:txBody>
          <a:bodyPr vert="horz" wrap="square" lIns="0" tIns="7312" rIns="0" bIns="0" rtlCol="0">
            <a:spAutoFit/>
          </a:bodyPr>
          <a:lstStyle/>
          <a:p>
            <a:pPr marL="7697">
              <a:spcBef>
                <a:spcPts val="58"/>
              </a:spcBef>
            </a:pPr>
            <a:r>
              <a:rPr sz="3000" b="1" spc="-3" dirty="0">
                <a:solidFill>
                  <a:schemeClr val="bg1"/>
                </a:solidFill>
                <a:latin typeface="Helvetica"/>
                <a:cs typeface="Helvetica"/>
              </a:rPr>
              <a:t>P</a:t>
            </a:r>
            <a:r>
              <a:rPr sz="3000" b="1" spc="-6" dirty="0">
                <a:solidFill>
                  <a:schemeClr val="bg1"/>
                </a:solidFill>
                <a:latin typeface="Helvetica"/>
                <a:cs typeface="Helvetica"/>
              </a:rPr>
              <a:t>opul</a:t>
            </a:r>
            <a:r>
              <a:rPr sz="3000" b="1" spc="-3" dirty="0">
                <a:solidFill>
                  <a:schemeClr val="bg1"/>
                </a:solidFill>
                <a:latin typeface="Helvetica"/>
                <a:cs typeface="Helvetica"/>
              </a:rPr>
              <a:t>at</a:t>
            </a:r>
            <a:r>
              <a:rPr sz="3000" b="1" spc="-6" dirty="0">
                <a:solidFill>
                  <a:schemeClr val="bg1"/>
                </a:solidFill>
                <a:latin typeface="Helvetica"/>
                <a:cs typeface="Helvetica"/>
              </a:rPr>
              <a:t>io</a:t>
            </a:r>
            <a:r>
              <a:rPr sz="3000" b="1" spc="-3" dirty="0">
                <a:solidFill>
                  <a:schemeClr val="bg1"/>
                </a:solidFill>
                <a:latin typeface="Helvetica"/>
                <a:cs typeface="Helvetica"/>
              </a:rPr>
              <a:t>n</a:t>
            </a:r>
            <a:endParaRPr sz="3000" dirty="0">
              <a:solidFill>
                <a:schemeClr val="bg1"/>
              </a:solidFill>
              <a:latin typeface="Helvetica"/>
              <a:cs typeface="Helvetica"/>
            </a:endParaRPr>
          </a:p>
        </p:txBody>
      </p:sp>
      <p:sp>
        <p:nvSpPr>
          <p:cNvPr id="43" name="object 43"/>
          <p:cNvSpPr txBox="1"/>
          <p:nvPr/>
        </p:nvSpPr>
        <p:spPr>
          <a:xfrm>
            <a:off x="8005252" y="575413"/>
            <a:ext cx="2344497" cy="469048"/>
          </a:xfrm>
          <a:prstGeom prst="rect">
            <a:avLst/>
          </a:prstGeom>
        </p:spPr>
        <p:txBody>
          <a:bodyPr vert="horz" wrap="square" lIns="0" tIns="7312" rIns="0" bIns="0" rtlCol="0">
            <a:spAutoFit/>
          </a:bodyPr>
          <a:lstStyle/>
          <a:p>
            <a:pPr marL="7697">
              <a:spcBef>
                <a:spcPts val="58"/>
              </a:spcBef>
            </a:pPr>
            <a:r>
              <a:rPr sz="3000" b="1" spc="-3" dirty="0">
                <a:solidFill>
                  <a:schemeClr val="bg1"/>
                </a:solidFill>
                <a:latin typeface="Helvetica"/>
                <a:cs typeface="Helvetica"/>
              </a:rPr>
              <a:t>Performance</a:t>
            </a:r>
            <a:endParaRPr sz="3000" dirty="0">
              <a:solidFill>
                <a:schemeClr val="bg1"/>
              </a:solidFill>
              <a:latin typeface="Helvetica"/>
              <a:cs typeface="Helvetica"/>
            </a:endParaRPr>
          </a:p>
        </p:txBody>
      </p:sp>
      <p:sp>
        <p:nvSpPr>
          <p:cNvPr id="44" name="object 44"/>
          <p:cNvSpPr txBox="1"/>
          <p:nvPr/>
        </p:nvSpPr>
        <p:spPr>
          <a:xfrm>
            <a:off x="2059984" y="2872812"/>
            <a:ext cx="3211525" cy="1283466"/>
          </a:xfrm>
          <a:prstGeom prst="rect">
            <a:avLst/>
          </a:prstGeom>
        </p:spPr>
        <p:txBody>
          <a:bodyPr vert="horz" wrap="square" lIns="0" tIns="10006" rIns="0" bIns="0" rtlCol="0">
            <a:spAutoFit/>
          </a:bodyPr>
          <a:lstStyle/>
          <a:p>
            <a:pPr marL="178966" indent="-171654">
              <a:buFont typeface="Arial"/>
              <a:buChar char="•"/>
              <a:tabLst>
                <a:tab pos="178966" algn="l"/>
                <a:tab pos="179351" algn="l"/>
              </a:tabLst>
            </a:pPr>
            <a:r>
              <a:rPr lang="en-US" sz="1182" spc="6" dirty="0">
                <a:solidFill>
                  <a:schemeClr val="bg1"/>
                </a:solidFill>
                <a:latin typeface="Helvetica"/>
                <a:cs typeface="Helvetica"/>
              </a:rPr>
              <a:t>All children are born healthy and remain healthy</a:t>
            </a:r>
          </a:p>
          <a:p>
            <a:pPr marL="178966" indent="-171654">
              <a:buFont typeface="Arial"/>
              <a:buChar char="•"/>
              <a:tabLst>
                <a:tab pos="178966" algn="l"/>
                <a:tab pos="179351" algn="l"/>
              </a:tabLst>
            </a:pPr>
            <a:r>
              <a:rPr lang="en-US" sz="1182" spc="6" dirty="0">
                <a:solidFill>
                  <a:schemeClr val="bg1"/>
                </a:solidFill>
                <a:latin typeface="Helvetica"/>
                <a:cs typeface="Helvetica"/>
              </a:rPr>
              <a:t>All children can learn what they need to be successful</a:t>
            </a:r>
          </a:p>
          <a:p>
            <a:pPr marL="178966" indent="-171654">
              <a:buFont typeface="Arial"/>
              <a:buChar char="•"/>
              <a:tabLst>
                <a:tab pos="178966" algn="l"/>
                <a:tab pos="179351" algn="l"/>
              </a:tabLst>
            </a:pPr>
            <a:r>
              <a:rPr lang="en-US" sz="1182" spc="6" dirty="0">
                <a:solidFill>
                  <a:schemeClr val="bg1"/>
                </a:solidFill>
                <a:latin typeface="Helvetica"/>
                <a:cs typeface="Helvetica"/>
              </a:rPr>
              <a:t>All children have nurturing, supportive caregivers and relationships</a:t>
            </a:r>
          </a:p>
          <a:p>
            <a:pPr marL="178966" indent="-171654">
              <a:buFont typeface="Arial"/>
              <a:buChar char="•"/>
              <a:tabLst>
                <a:tab pos="178966" algn="l"/>
                <a:tab pos="179351" algn="l"/>
              </a:tabLst>
            </a:pPr>
            <a:r>
              <a:rPr lang="en-US" sz="1182" spc="6" dirty="0">
                <a:solidFill>
                  <a:schemeClr val="bg1"/>
                </a:solidFill>
                <a:latin typeface="Helvetica"/>
                <a:cs typeface="Helvetica"/>
              </a:rPr>
              <a:t>All children live in a safe community</a:t>
            </a:r>
          </a:p>
        </p:txBody>
      </p:sp>
      <p:sp>
        <p:nvSpPr>
          <p:cNvPr id="45" name="object 45"/>
          <p:cNvSpPr txBox="1"/>
          <p:nvPr/>
        </p:nvSpPr>
        <p:spPr>
          <a:xfrm>
            <a:off x="403362" y="5105813"/>
            <a:ext cx="2270221" cy="730622"/>
          </a:xfrm>
          <a:prstGeom prst="rect">
            <a:avLst/>
          </a:prstGeom>
        </p:spPr>
        <p:txBody>
          <a:bodyPr vert="horz" wrap="square" lIns="0" tIns="10006" rIns="0" bIns="0" rtlCol="0">
            <a:spAutoFit/>
          </a:bodyPr>
          <a:lstStyle/>
          <a:p>
            <a:pPr marL="178966" indent="-171654">
              <a:lnSpc>
                <a:spcPts val="1409"/>
              </a:lnSpc>
              <a:spcBef>
                <a:spcPts val="79"/>
              </a:spcBef>
              <a:buFont typeface="Arial"/>
              <a:buChar char="•"/>
              <a:tabLst>
                <a:tab pos="178966" algn="l"/>
                <a:tab pos="179351" algn="l"/>
              </a:tabLst>
            </a:pPr>
            <a:r>
              <a:rPr sz="1182" spc="6" dirty="0">
                <a:solidFill>
                  <a:schemeClr val="bg1"/>
                </a:solidFill>
                <a:latin typeface="Helvetica"/>
                <a:cs typeface="Helvetica"/>
              </a:rPr>
              <a:t>Rate of low-birth weight</a:t>
            </a:r>
            <a:r>
              <a:rPr sz="1182" spc="-12" dirty="0">
                <a:solidFill>
                  <a:schemeClr val="bg1"/>
                </a:solidFill>
                <a:latin typeface="Helvetica"/>
                <a:cs typeface="Helvetica"/>
              </a:rPr>
              <a:t> </a:t>
            </a:r>
            <a:r>
              <a:rPr sz="1182" spc="6" dirty="0">
                <a:solidFill>
                  <a:schemeClr val="bg1"/>
                </a:solidFill>
                <a:latin typeface="Helvetica"/>
                <a:cs typeface="Helvetica"/>
              </a:rPr>
              <a:t>babies</a:t>
            </a:r>
            <a:endParaRPr sz="1182" dirty="0">
              <a:solidFill>
                <a:schemeClr val="bg1"/>
              </a:solidFill>
              <a:latin typeface="Helvetica"/>
              <a:cs typeface="Helvetica"/>
            </a:endParaRPr>
          </a:p>
          <a:p>
            <a:pPr marL="178966" indent="-171654">
              <a:lnSpc>
                <a:spcPts val="1409"/>
              </a:lnSpc>
              <a:buFont typeface="Arial"/>
              <a:buChar char="•"/>
              <a:tabLst>
                <a:tab pos="178966" algn="l"/>
                <a:tab pos="179351" algn="l"/>
              </a:tabLst>
            </a:pPr>
            <a:r>
              <a:rPr sz="1182" spc="6" dirty="0">
                <a:solidFill>
                  <a:schemeClr val="bg1"/>
                </a:solidFill>
                <a:latin typeface="Helvetica"/>
                <a:cs typeface="Helvetica"/>
              </a:rPr>
              <a:t>Percent ready at </a:t>
            </a:r>
            <a:r>
              <a:rPr sz="1182" spc="9" dirty="0">
                <a:solidFill>
                  <a:schemeClr val="bg1"/>
                </a:solidFill>
                <a:latin typeface="Helvetica"/>
                <a:cs typeface="Helvetica"/>
              </a:rPr>
              <a:t>K</a:t>
            </a:r>
            <a:r>
              <a:rPr sz="1182" spc="-12" dirty="0">
                <a:solidFill>
                  <a:schemeClr val="bg1"/>
                </a:solidFill>
                <a:latin typeface="Helvetica"/>
                <a:cs typeface="Helvetica"/>
              </a:rPr>
              <a:t> </a:t>
            </a:r>
            <a:r>
              <a:rPr sz="1182" spc="6" dirty="0">
                <a:solidFill>
                  <a:schemeClr val="bg1"/>
                </a:solidFill>
                <a:latin typeface="Helvetica"/>
                <a:cs typeface="Helvetica"/>
              </a:rPr>
              <a:t>entry</a:t>
            </a:r>
            <a:endParaRPr lang="en-US" sz="1182" spc="6" dirty="0">
              <a:solidFill>
                <a:schemeClr val="bg1"/>
              </a:solidFill>
              <a:latin typeface="Helvetica"/>
              <a:cs typeface="Helvetica"/>
            </a:endParaRPr>
          </a:p>
          <a:p>
            <a:pPr marL="178966" indent="-171654">
              <a:lnSpc>
                <a:spcPts val="1409"/>
              </a:lnSpc>
              <a:buFont typeface="Arial"/>
              <a:buChar char="•"/>
              <a:tabLst>
                <a:tab pos="178966" algn="l"/>
                <a:tab pos="179351" algn="l"/>
              </a:tabLst>
            </a:pPr>
            <a:r>
              <a:rPr lang="en-US" sz="1182" spc="6" dirty="0">
                <a:solidFill>
                  <a:schemeClr val="bg1"/>
                </a:solidFill>
                <a:latin typeface="Helvetica"/>
                <a:cs typeface="Helvetica"/>
              </a:rPr>
              <a:t>Child Maltreatment</a:t>
            </a:r>
            <a:endParaRPr sz="1182" dirty="0">
              <a:solidFill>
                <a:schemeClr val="bg1"/>
              </a:solidFill>
              <a:latin typeface="Helvetica"/>
              <a:cs typeface="Helvetica"/>
            </a:endParaRPr>
          </a:p>
          <a:p>
            <a:pPr marL="178966" indent="-171654">
              <a:spcBef>
                <a:spcPts val="30"/>
              </a:spcBef>
              <a:buFont typeface="Arial"/>
              <a:buChar char="•"/>
              <a:tabLst>
                <a:tab pos="178966" algn="l"/>
                <a:tab pos="179351" algn="l"/>
              </a:tabLst>
            </a:pPr>
            <a:r>
              <a:rPr sz="1182" spc="9" dirty="0">
                <a:solidFill>
                  <a:schemeClr val="bg1"/>
                </a:solidFill>
                <a:latin typeface="Helvetica"/>
                <a:cs typeface="Helvetica"/>
              </a:rPr>
              <a:t>Crime</a:t>
            </a:r>
            <a:r>
              <a:rPr sz="1182" dirty="0">
                <a:solidFill>
                  <a:schemeClr val="bg1"/>
                </a:solidFill>
                <a:latin typeface="Helvetica"/>
                <a:cs typeface="Helvetica"/>
              </a:rPr>
              <a:t> </a:t>
            </a:r>
            <a:r>
              <a:rPr sz="1182" spc="6" dirty="0">
                <a:solidFill>
                  <a:schemeClr val="bg1"/>
                </a:solidFill>
                <a:latin typeface="Helvetica"/>
                <a:cs typeface="Helvetica"/>
              </a:rPr>
              <a:t>rate</a:t>
            </a:r>
            <a:endParaRPr sz="1182" dirty="0">
              <a:solidFill>
                <a:schemeClr val="bg1"/>
              </a:solidFill>
              <a:latin typeface="Helvetica"/>
              <a:cs typeface="Helvetica"/>
            </a:endParaRPr>
          </a:p>
        </p:txBody>
      </p:sp>
      <p:sp>
        <p:nvSpPr>
          <p:cNvPr id="46" name="object 46"/>
          <p:cNvSpPr txBox="1"/>
          <p:nvPr/>
        </p:nvSpPr>
        <p:spPr>
          <a:xfrm>
            <a:off x="8983151" y="5317715"/>
            <a:ext cx="1692179" cy="551086"/>
          </a:xfrm>
          <a:prstGeom prst="rect">
            <a:avLst/>
          </a:prstGeom>
        </p:spPr>
        <p:txBody>
          <a:bodyPr vert="horz" wrap="square" lIns="0" tIns="10006" rIns="0" bIns="0" rtlCol="0">
            <a:spAutoFit/>
          </a:bodyPr>
          <a:lstStyle/>
          <a:p>
            <a:pPr marL="177042" indent="-169729">
              <a:lnSpc>
                <a:spcPts val="1409"/>
              </a:lnSpc>
              <a:spcBef>
                <a:spcPts val="79"/>
              </a:spcBef>
              <a:buAutoNum type="arabicPeriod"/>
              <a:tabLst>
                <a:tab pos="177427" algn="l"/>
              </a:tabLst>
            </a:pPr>
            <a:r>
              <a:rPr sz="1182" spc="9" dirty="0">
                <a:solidFill>
                  <a:schemeClr val="bg1"/>
                </a:solidFill>
                <a:latin typeface="Helvetica"/>
                <a:cs typeface="Helvetica"/>
              </a:rPr>
              <a:t>How much </a:t>
            </a:r>
            <a:r>
              <a:rPr sz="1182" spc="6" dirty="0">
                <a:solidFill>
                  <a:schemeClr val="bg1"/>
                </a:solidFill>
                <a:latin typeface="Helvetica"/>
                <a:cs typeface="Helvetica"/>
              </a:rPr>
              <a:t>did </a:t>
            </a:r>
            <a:r>
              <a:rPr sz="1182" spc="9" dirty="0">
                <a:solidFill>
                  <a:schemeClr val="bg1"/>
                </a:solidFill>
                <a:latin typeface="Helvetica"/>
                <a:cs typeface="Helvetica"/>
              </a:rPr>
              <a:t>we</a:t>
            </a:r>
            <a:r>
              <a:rPr sz="1182" spc="-42" dirty="0">
                <a:solidFill>
                  <a:schemeClr val="bg1"/>
                </a:solidFill>
                <a:latin typeface="Helvetica"/>
                <a:cs typeface="Helvetica"/>
              </a:rPr>
              <a:t> </a:t>
            </a:r>
            <a:r>
              <a:rPr sz="1182" spc="9" dirty="0">
                <a:solidFill>
                  <a:schemeClr val="bg1"/>
                </a:solidFill>
                <a:latin typeface="Helvetica"/>
                <a:cs typeface="Helvetica"/>
              </a:rPr>
              <a:t>do?</a:t>
            </a:r>
            <a:endParaRPr sz="1182" dirty="0">
              <a:solidFill>
                <a:schemeClr val="bg1"/>
              </a:solidFill>
              <a:latin typeface="Helvetica"/>
              <a:cs typeface="Helvetica"/>
            </a:endParaRPr>
          </a:p>
          <a:p>
            <a:pPr marL="177042" indent="-169729">
              <a:lnSpc>
                <a:spcPts val="1409"/>
              </a:lnSpc>
              <a:buAutoNum type="arabicPeriod"/>
              <a:tabLst>
                <a:tab pos="177427" algn="l"/>
              </a:tabLst>
            </a:pPr>
            <a:r>
              <a:rPr sz="1182" spc="9" dirty="0">
                <a:solidFill>
                  <a:schemeClr val="bg1"/>
                </a:solidFill>
                <a:latin typeface="Helvetica"/>
                <a:cs typeface="Helvetica"/>
              </a:rPr>
              <a:t>How </a:t>
            </a:r>
            <a:r>
              <a:rPr sz="1182" spc="3" dirty="0">
                <a:solidFill>
                  <a:schemeClr val="bg1"/>
                </a:solidFill>
                <a:latin typeface="Helvetica"/>
                <a:cs typeface="Helvetica"/>
              </a:rPr>
              <a:t>well did </a:t>
            </a:r>
            <a:r>
              <a:rPr sz="1182" spc="9" dirty="0">
                <a:solidFill>
                  <a:schemeClr val="bg1"/>
                </a:solidFill>
                <a:latin typeface="Helvetica"/>
                <a:cs typeface="Helvetica"/>
              </a:rPr>
              <a:t>we </a:t>
            </a:r>
            <a:r>
              <a:rPr sz="1182" spc="6" dirty="0">
                <a:solidFill>
                  <a:schemeClr val="bg1"/>
                </a:solidFill>
                <a:latin typeface="Helvetica"/>
                <a:cs typeface="Helvetica"/>
              </a:rPr>
              <a:t>do</a:t>
            </a:r>
            <a:r>
              <a:rPr sz="1182" spc="-42" dirty="0">
                <a:solidFill>
                  <a:schemeClr val="bg1"/>
                </a:solidFill>
                <a:latin typeface="Helvetica"/>
                <a:cs typeface="Helvetica"/>
              </a:rPr>
              <a:t> </a:t>
            </a:r>
            <a:r>
              <a:rPr sz="1182" spc="3" dirty="0">
                <a:solidFill>
                  <a:schemeClr val="bg1"/>
                </a:solidFill>
                <a:latin typeface="Helvetica"/>
                <a:cs typeface="Helvetica"/>
              </a:rPr>
              <a:t>it?</a:t>
            </a:r>
            <a:endParaRPr sz="1182" dirty="0">
              <a:solidFill>
                <a:schemeClr val="bg1"/>
              </a:solidFill>
              <a:latin typeface="Helvetica"/>
              <a:cs typeface="Helvetica"/>
            </a:endParaRPr>
          </a:p>
          <a:p>
            <a:pPr marL="177042" indent="-169729">
              <a:spcBef>
                <a:spcPts val="30"/>
              </a:spcBef>
              <a:buAutoNum type="arabicPeriod"/>
              <a:tabLst>
                <a:tab pos="177427" algn="l"/>
              </a:tabLst>
            </a:pPr>
            <a:r>
              <a:rPr sz="1182" spc="3" dirty="0">
                <a:solidFill>
                  <a:schemeClr val="bg1"/>
                </a:solidFill>
                <a:latin typeface="Helvetica"/>
                <a:cs typeface="Helvetica"/>
              </a:rPr>
              <a:t>Is </a:t>
            </a:r>
            <a:r>
              <a:rPr sz="1182" spc="9" dirty="0">
                <a:solidFill>
                  <a:schemeClr val="bg1"/>
                </a:solidFill>
                <a:latin typeface="Helvetica"/>
                <a:cs typeface="Helvetica"/>
              </a:rPr>
              <a:t>anyone </a:t>
            </a:r>
            <a:r>
              <a:rPr sz="1182" spc="6" dirty="0">
                <a:solidFill>
                  <a:schemeClr val="bg1"/>
                </a:solidFill>
                <a:latin typeface="Helvetica"/>
                <a:cs typeface="Helvetica"/>
              </a:rPr>
              <a:t>better</a:t>
            </a:r>
            <a:r>
              <a:rPr sz="1182" spc="-24" dirty="0">
                <a:solidFill>
                  <a:schemeClr val="bg1"/>
                </a:solidFill>
                <a:latin typeface="Helvetica"/>
                <a:cs typeface="Helvetica"/>
              </a:rPr>
              <a:t> </a:t>
            </a:r>
            <a:r>
              <a:rPr sz="1182" dirty="0">
                <a:solidFill>
                  <a:schemeClr val="bg1"/>
                </a:solidFill>
                <a:latin typeface="Helvetica"/>
                <a:cs typeface="Helvetica"/>
              </a:rPr>
              <a:t>off?</a:t>
            </a:r>
          </a:p>
        </p:txBody>
      </p:sp>
      <p:sp>
        <p:nvSpPr>
          <p:cNvPr id="47" name="object 47"/>
          <p:cNvSpPr txBox="1"/>
          <p:nvPr/>
        </p:nvSpPr>
        <p:spPr>
          <a:xfrm>
            <a:off x="9361334" y="5015859"/>
            <a:ext cx="859752" cy="192013"/>
          </a:xfrm>
          <a:prstGeom prst="rect">
            <a:avLst/>
          </a:prstGeom>
        </p:spPr>
        <p:txBody>
          <a:bodyPr vert="horz" wrap="square" lIns="0" tIns="10006" rIns="0" bIns="0" rtlCol="0">
            <a:spAutoFit/>
          </a:bodyPr>
          <a:lstStyle/>
          <a:p>
            <a:pPr marL="7697">
              <a:spcBef>
                <a:spcPts val="79"/>
              </a:spcBef>
            </a:pPr>
            <a:r>
              <a:rPr sz="1182" spc="6" dirty="0">
                <a:solidFill>
                  <a:schemeClr val="bg1"/>
                </a:solidFill>
                <a:latin typeface="Helvetica"/>
                <a:cs typeface="Helvetica"/>
              </a:rPr>
              <a:t>Three</a:t>
            </a:r>
            <a:r>
              <a:rPr sz="1182" spc="-48" dirty="0">
                <a:solidFill>
                  <a:schemeClr val="bg1"/>
                </a:solidFill>
                <a:latin typeface="Helvetica"/>
                <a:cs typeface="Helvetica"/>
              </a:rPr>
              <a:t> </a:t>
            </a:r>
            <a:r>
              <a:rPr sz="1182" spc="-6" dirty="0">
                <a:solidFill>
                  <a:schemeClr val="bg1"/>
                </a:solidFill>
                <a:latin typeface="Helvetica"/>
                <a:cs typeface="Helvetica"/>
              </a:rPr>
              <a:t>Types</a:t>
            </a:r>
            <a:endParaRPr sz="1182" dirty="0">
              <a:solidFill>
                <a:schemeClr val="bg1"/>
              </a:solidFill>
              <a:latin typeface="Helvetica"/>
              <a:cs typeface="Helvetica"/>
            </a:endParaRPr>
          </a:p>
        </p:txBody>
      </p:sp>
      <p:sp>
        <p:nvSpPr>
          <p:cNvPr id="48" name="object 48"/>
          <p:cNvSpPr txBox="1"/>
          <p:nvPr/>
        </p:nvSpPr>
        <p:spPr>
          <a:xfrm>
            <a:off x="7963899" y="1803637"/>
            <a:ext cx="2092421" cy="1880220"/>
          </a:xfrm>
          <a:prstGeom prst="rect">
            <a:avLst/>
          </a:prstGeom>
        </p:spPr>
        <p:txBody>
          <a:bodyPr vert="horz" wrap="square" lIns="0" tIns="110452" rIns="0" bIns="0" rtlCol="0">
            <a:spAutoFit/>
          </a:bodyPr>
          <a:lstStyle/>
          <a:p>
            <a:pPr marL="298277">
              <a:spcBef>
                <a:spcPts val="870"/>
              </a:spcBef>
            </a:pPr>
            <a:r>
              <a:rPr sz="2697" b="1" dirty="0">
                <a:solidFill>
                  <a:schemeClr val="bg1"/>
                </a:solidFill>
                <a:latin typeface="Helvetica"/>
                <a:cs typeface="Helvetica"/>
              </a:rPr>
              <a:t>Program</a:t>
            </a:r>
            <a:endParaRPr sz="2697" dirty="0">
              <a:solidFill>
                <a:schemeClr val="bg1"/>
              </a:solidFill>
              <a:latin typeface="Helvetica"/>
              <a:cs typeface="Helvetica"/>
            </a:endParaRPr>
          </a:p>
          <a:p>
            <a:pPr marL="412969" marR="251322" indent="-237467">
              <a:lnSpc>
                <a:spcPts val="1400"/>
              </a:lnSpc>
              <a:spcBef>
                <a:spcPts val="439"/>
              </a:spcBef>
            </a:pPr>
            <a:r>
              <a:rPr sz="1182" spc="9" dirty="0">
                <a:solidFill>
                  <a:schemeClr val="bg1"/>
                </a:solidFill>
                <a:latin typeface="Helvetica"/>
                <a:cs typeface="Helvetica"/>
              </a:rPr>
              <a:t>A </a:t>
            </a:r>
            <a:r>
              <a:rPr sz="1182" spc="6" dirty="0">
                <a:solidFill>
                  <a:schemeClr val="bg1"/>
                </a:solidFill>
                <a:latin typeface="Helvetica"/>
                <a:cs typeface="Helvetica"/>
              </a:rPr>
              <a:t>program,</a:t>
            </a:r>
            <a:r>
              <a:rPr sz="1182" spc="-85" dirty="0">
                <a:solidFill>
                  <a:schemeClr val="bg1"/>
                </a:solidFill>
                <a:latin typeface="Helvetica"/>
                <a:cs typeface="Helvetica"/>
              </a:rPr>
              <a:t> </a:t>
            </a:r>
            <a:r>
              <a:rPr sz="1182" spc="6" dirty="0">
                <a:solidFill>
                  <a:schemeClr val="bg1"/>
                </a:solidFill>
                <a:latin typeface="Helvetica"/>
                <a:cs typeface="Helvetica"/>
              </a:rPr>
              <a:t>organization,  or service</a:t>
            </a:r>
            <a:r>
              <a:rPr sz="1182" spc="-9" dirty="0">
                <a:solidFill>
                  <a:schemeClr val="bg1"/>
                </a:solidFill>
                <a:latin typeface="Helvetica"/>
                <a:cs typeface="Helvetica"/>
              </a:rPr>
              <a:t> </a:t>
            </a:r>
            <a:r>
              <a:rPr sz="1182" spc="6" dirty="0">
                <a:solidFill>
                  <a:schemeClr val="bg1"/>
                </a:solidFill>
                <a:latin typeface="Helvetica"/>
                <a:cs typeface="Helvetica"/>
              </a:rPr>
              <a:t>system</a:t>
            </a:r>
            <a:endParaRPr sz="1182" dirty="0">
              <a:solidFill>
                <a:schemeClr val="bg1"/>
              </a:solidFill>
              <a:latin typeface="Helvetica"/>
              <a:cs typeface="Helvetica"/>
            </a:endParaRPr>
          </a:p>
          <a:p>
            <a:pPr marL="178966" indent="-171654">
              <a:lnSpc>
                <a:spcPts val="1409"/>
              </a:lnSpc>
              <a:spcBef>
                <a:spcPts val="300"/>
              </a:spcBef>
              <a:buFont typeface="Arial"/>
              <a:buChar char="•"/>
              <a:tabLst>
                <a:tab pos="178966" algn="l"/>
                <a:tab pos="179351" algn="l"/>
              </a:tabLst>
            </a:pPr>
            <a:r>
              <a:rPr sz="1182" spc="6" dirty="0">
                <a:solidFill>
                  <a:schemeClr val="bg1"/>
                </a:solidFill>
                <a:latin typeface="Helvetica"/>
                <a:cs typeface="Helvetica"/>
              </a:rPr>
              <a:t>Department of Public</a:t>
            </a:r>
            <a:r>
              <a:rPr sz="1182" spc="-9" dirty="0">
                <a:solidFill>
                  <a:schemeClr val="bg1"/>
                </a:solidFill>
                <a:latin typeface="Helvetica"/>
                <a:cs typeface="Helvetica"/>
              </a:rPr>
              <a:t> </a:t>
            </a:r>
            <a:r>
              <a:rPr sz="1182" spc="6" dirty="0">
                <a:solidFill>
                  <a:schemeClr val="bg1"/>
                </a:solidFill>
                <a:latin typeface="Helvetica"/>
                <a:cs typeface="Helvetica"/>
              </a:rPr>
              <a:t>Health</a:t>
            </a:r>
            <a:endParaRPr sz="1182" dirty="0">
              <a:solidFill>
                <a:schemeClr val="bg1"/>
              </a:solidFill>
              <a:latin typeface="Helvetica"/>
              <a:cs typeface="Helvetica"/>
            </a:endParaRPr>
          </a:p>
          <a:p>
            <a:pPr marL="178966" indent="-171654">
              <a:lnSpc>
                <a:spcPts val="1409"/>
              </a:lnSpc>
              <a:buFont typeface="Arial"/>
              <a:buChar char="•"/>
              <a:tabLst>
                <a:tab pos="178966" algn="l"/>
                <a:tab pos="179351" algn="l"/>
              </a:tabLst>
            </a:pPr>
            <a:r>
              <a:rPr sz="1182" spc="3" dirty="0">
                <a:solidFill>
                  <a:schemeClr val="bg1"/>
                </a:solidFill>
                <a:latin typeface="Helvetica"/>
                <a:cs typeface="Helvetica"/>
              </a:rPr>
              <a:t>Foundation</a:t>
            </a:r>
            <a:endParaRPr sz="1182" dirty="0">
              <a:solidFill>
                <a:schemeClr val="bg1"/>
              </a:solidFill>
              <a:latin typeface="Helvetica"/>
              <a:cs typeface="Helvetica"/>
            </a:endParaRPr>
          </a:p>
          <a:p>
            <a:pPr marL="178966" indent="-171654">
              <a:spcBef>
                <a:spcPts val="30"/>
              </a:spcBef>
              <a:buFont typeface="Arial"/>
              <a:buChar char="•"/>
              <a:tabLst>
                <a:tab pos="178966" algn="l"/>
                <a:tab pos="179351" algn="l"/>
              </a:tabLst>
            </a:pPr>
            <a:r>
              <a:rPr sz="1182" spc="6" dirty="0">
                <a:solidFill>
                  <a:schemeClr val="bg1"/>
                </a:solidFill>
                <a:latin typeface="Helvetica"/>
                <a:cs typeface="Helvetica"/>
              </a:rPr>
              <a:t>Non-Profit</a:t>
            </a:r>
            <a:endParaRPr sz="1182" dirty="0">
              <a:solidFill>
                <a:schemeClr val="bg1"/>
              </a:solidFill>
              <a:latin typeface="Helvetica"/>
              <a:cs typeface="Helvetica"/>
            </a:endParaRPr>
          </a:p>
          <a:p>
            <a:pPr marL="178966" indent="-171654">
              <a:spcBef>
                <a:spcPts val="33"/>
              </a:spcBef>
              <a:buFont typeface="Arial"/>
              <a:buChar char="•"/>
              <a:tabLst>
                <a:tab pos="178966" algn="l"/>
                <a:tab pos="179351" algn="l"/>
              </a:tabLst>
            </a:pPr>
            <a:r>
              <a:rPr sz="1182" spc="6" dirty="0">
                <a:solidFill>
                  <a:schemeClr val="bg1"/>
                </a:solidFill>
                <a:latin typeface="Helvetica"/>
                <a:cs typeface="Helvetica"/>
              </a:rPr>
              <a:t>Grantee</a:t>
            </a:r>
            <a:endParaRPr sz="1182" dirty="0">
              <a:solidFill>
                <a:schemeClr val="bg1"/>
              </a:solidFill>
              <a:latin typeface="Helvetica"/>
              <a:cs typeface="Helvetica"/>
            </a:endParaRPr>
          </a:p>
          <a:p>
            <a:pPr marL="178966" indent="-171654">
              <a:spcBef>
                <a:spcPts val="30"/>
              </a:spcBef>
              <a:buFont typeface="Arial"/>
              <a:buChar char="•"/>
              <a:tabLst>
                <a:tab pos="178966" algn="l"/>
                <a:tab pos="179351" algn="l"/>
              </a:tabLst>
            </a:pPr>
            <a:r>
              <a:rPr sz="1182" spc="6" dirty="0">
                <a:solidFill>
                  <a:schemeClr val="bg1"/>
                </a:solidFill>
                <a:latin typeface="Helvetica"/>
                <a:cs typeface="Helvetica"/>
              </a:rPr>
              <a:t>Early Education</a:t>
            </a:r>
            <a:r>
              <a:rPr sz="1182" spc="-9" dirty="0">
                <a:solidFill>
                  <a:schemeClr val="bg1"/>
                </a:solidFill>
                <a:latin typeface="Helvetica"/>
                <a:cs typeface="Helvetica"/>
              </a:rPr>
              <a:t> </a:t>
            </a:r>
            <a:r>
              <a:rPr sz="1182" spc="9" dirty="0">
                <a:solidFill>
                  <a:schemeClr val="bg1"/>
                </a:solidFill>
                <a:latin typeface="Helvetica"/>
                <a:cs typeface="Helvetica"/>
              </a:rPr>
              <a:t>Program</a:t>
            </a:r>
            <a:endParaRPr sz="1182" dirty="0">
              <a:solidFill>
                <a:schemeClr val="bg1"/>
              </a:solidFill>
              <a:latin typeface="Helvetica"/>
              <a:cs typeface="Helvetica"/>
            </a:endParaRPr>
          </a:p>
        </p:txBody>
      </p:sp>
      <p:sp>
        <p:nvSpPr>
          <p:cNvPr id="49" name="object 49"/>
          <p:cNvSpPr/>
          <p:nvPr/>
        </p:nvSpPr>
        <p:spPr>
          <a:xfrm>
            <a:off x="8730597" y="1413889"/>
            <a:ext cx="475422" cy="475361"/>
          </a:xfrm>
          <a:prstGeom prst="rect">
            <a:avLst/>
          </a:prstGeom>
          <a:blipFill>
            <a:blip r:embed="rId2" cstate="print"/>
            <a:stretch>
              <a:fillRect/>
            </a:stretch>
          </a:blipFill>
        </p:spPr>
        <p:txBody>
          <a:bodyPr wrap="square" lIns="0" tIns="0" rIns="0" bIns="0" rtlCol="0"/>
          <a:lstStyle/>
          <a:p>
            <a:endParaRPr sz="1091" dirty="0"/>
          </a:p>
        </p:txBody>
      </p:sp>
      <p:sp>
        <p:nvSpPr>
          <p:cNvPr id="50" name="object 50"/>
          <p:cNvSpPr/>
          <p:nvPr/>
        </p:nvSpPr>
        <p:spPr>
          <a:xfrm>
            <a:off x="10294558" y="3623993"/>
            <a:ext cx="472112" cy="472049"/>
          </a:xfrm>
          <a:prstGeom prst="rect">
            <a:avLst/>
          </a:prstGeom>
          <a:blipFill>
            <a:blip r:embed="rId3" cstate="print"/>
            <a:stretch>
              <a:fillRect/>
            </a:stretch>
          </a:blipFill>
        </p:spPr>
        <p:txBody>
          <a:bodyPr wrap="square" lIns="0" tIns="0" rIns="0" bIns="0" rtlCol="0"/>
          <a:lstStyle/>
          <a:p>
            <a:endParaRPr sz="1091" dirty="0"/>
          </a:p>
        </p:txBody>
      </p:sp>
      <p:sp>
        <p:nvSpPr>
          <p:cNvPr id="51" name="object 51"/>
          <p:cNvSpPr/>
          <p:nvPr/>
        </p:nvSpPr>
        <p:spPr>
          <a:xfrm>
            <a:off x="2754739" y="1484305"/>
            <a:ext cx="472112" cy="472050"/>
          </a:xfrm>
          <a:prstGeom prst="rect">
            <a:avLst/>
          </a:prstGeom>
          <a:blipFill>
            <a:blip r:embed="rId4" cstate="print"/>
            <a:stretch>
              <a:fillRect/>
            </a:stretch>
          </a:blipFill>
        </p:spPr>
        <p:txBody>
          <a:bodyPr wrap="square" lIns="0" tIns="0" rIns="0" bIns="0" rtlCol="0"/>
          <a:lstStyle/>
          <a:p>
            <a:endParaRPr sz="1091" dirty="0"/>
          </a:p>
        </p:txBody>
      </p:sp>
      <p:sp>
        <p:nvSpPr>
          <p:cNvPr id="52" name="object 52"/>
          <p:cNvSpPr/>
          <p:nvPr/>
        </p:nvSpPr>
        <p:spPr>
          <a:xfrm>
            <a:off x="1157649" y="3780365"/>
            <a:ext cx="472112" cy="472050"/>
          </a:xfrm>
          <a:prstGeom prst="rect">
            <a:avLst/>
          </a:prstGeom>
          <a:blipFill>
            <a:blip r:embed="rId5" cstate="print"/>
            <a:stretch>
              <a:fillRect/>
            </a:stretch>
          </a:blipFill>
        </p:spPr>
        <p:txBody>
          <a:bodyPr wrap="square" lIns="0" tIns="0" rIns="0" bIns="0" rtlCol="0"/>
          <a:lstStyle/>
          <a:p>
            <a:endParaRPr sz="1091" dirty="0"/>
          </a:p>
        </p:txBody>
      </p:sp>
    </p:spTree>
    <p:extLst>
      <p:ext uri="{BB962C8B-B14F-4D97-AF65-F5344CB8AC3E}">
        <p14:creationId xmlns:p14="http://schemas.microsoft.com/office/powerpoint/2010/main" val="1802326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BFFD87-97A0-5547-8A91-538533EDB801}"/>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sp>
        <p:nvSpPr>
          <p:cNvPr id="4" name="TextBox 3">
            <a:extLst>
              <a:ext uri="{FF2B5EF4-FFF2-40B4-BE49-F238E27FC236}">
                <a16:creationId xmlns:a16="http://schemas.microsoft.com/office/drawing/2014/main" id="{27AAF3FA-857B-3F40-8977-27822CADE349}"/>
              </a:ext>
            </a:extLst>
          </p:cNvPr>
          <p:cNvSpPr txBox="1"/>
          <p:nvPr/>
        </p:nvSpPr>
        <p:spPr>
          <a:xfrm>
            <a:off x="10327105" y="148026"/>
            <a:ext cx="1641375" cy="369332"/>
          </a:xfrm>
          <a:prstGeom prst="rect">
            <a:avLst/>
          </a:prstGeom>
          <a:solidFill>
            <a:schemeClr val="accent4"/>
          </a:solidFill>
        </p:spPr>
        <p:txBody>
          <a:bodyPr wrap="square" rtlCol="0">
            <a:spAutoFit/>
          </a:bodyPr>
          <a:lstStyle/>
          <a:p>
            <a:pPr algn="ctr"/>
            <a:r>
              <a:rPr lang="en-US" b="1" dirty="0">
                <a:solidFill>
                  <a:schemeClr val="bg1"/>
                </a:solidFill>
              </a:rPr>
              <a:t>2</a:t>
            </a:r>
            <a:r>
              <a:rPr lang="en-US" b="1" baseline="30000" dirty="0">
                <a:solidFill>
                  <a:schemeClr val="bg1"/>
                </a:solidFill>
              </a:rPr>
              <a:t>nd</a:t>
            </a:r>
            <a:r>
              <a:rPr lang="en-US" b="1" dirty="0">
                <a:solidFill>
                  <a:schemeClr val="bg1"/>
                </a:solidFill>
              </a:rPr>
              <a:t> Quartile</a:t>
            </a:r>
          </a:p>
        </p:txBody>
      </p:sp>
      <p:graphicFrame>
        <p:nvGraphicFramePr>
          <p:cNvPr id="5" name="Chart 4">
            <a:extLst>
              <a:ext uri="{FF2B5EF4-FFF2-40B4-BE49-F238E27FC236}">
                <a16:creationId xmlns:a16="http://schemas.microsoft.com/office/drawing/2014/main" id="{8DF46B1E-64C8-5F4D-B78E-0D2F0F4E9BB4}"/>
              </a:ext>
            </a:extLst>
          </p:cNvPr>
          <p:cNvGraphicFramePr>
            <a:graphicFrameLocks/>
          </p:cNvGraphicFramePr>
          <p:nvPr>
            <p:extLst>
              <p:ext uri="{D42A27DB-BD31-4B8C-83A1-F6EECF244321}">
                <p14:modId xmlns:p14="http://schemas.microsoft.com/office/powerpoint/2010/main" val="3446069093"/>
              </p:ext>
            </p:extLst>
          </p:nvPr>
        </p:nvGraphicFramePr>
        <p:xfrm>
          <a:off x="1130808" y="292607"/>
          <a:ext cx="9930384" cy="6411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14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B285B2-AC4C-B64D-99B7-5BC0B400AC9C}"/>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graphicFrame>
        <p:nvGraphicFramePr>
          <p:cNvPr id="5" name="Chart 4">
            <a:extLst>
              <a:ext uri="{FF2B5EF4-FFF2-40B4-BE49-F238E27FC236}">
                <a16:creationId xmlns:a16="http://schemas.microsoft.com/office/drawing/2014/main" id="{73FA2951-0E45-A640-8E9D-261000893BE0}"/>
              </a:ext>
            </a:extLst>
          </p:cNvPr>
          <p:cNvGraphicFramePr>
            <a:graphicFrameLocks/>
          </p:cNvGraphicFramePr>
          <p:nvPr>
            <p:extLst>
              <p:ext uri="{D42A27DB-BD31-4B8C-83A1-F6EECF244321}">
                <p14:modId xmlns:p14="http://schemas.microsoft.com/office/powerpoint/2010/main" val="108356961"/>
              </p:ext>
            </p:extLst>
          </p:nvPr>
        </p:nvGraphicFramePr>
        <p:xfrm>
          <a:off x="728419" y="317736"/>
          <a:ext cx="10735161" cy="6222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5537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E8F63-6D9D-5D4E-9C45-430708820541}"/>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graphicFrame>
        <p:nvGraphicFramePr>
          <p:cNvPr id="5" name="Chart 4">
            <a:extLst>
              <a:ext uri="{FF2B5EF4-FFF2-40B4-BE49-F238E27FC236}">
                <a16:creationId xmlns:a16="http://schemas.microsoft.com/office/drawing/2014/main" id="{C8511008-B822-0A48-9BA1-7F959CAB8A35}"/>
              </a:ext>
            </a:extLst>
          </p:cNvPr>
          <p:cNvGraphicFramePr>
            <a:graphicFrameLocks/>
          </p:cNvGraphicFramePr>
          <p:nvPr>
            <p:extLst>
              <p:ext uri="{D42A27DB-BD31-4B8C-83A1-F6EECF244321}">
                <p14:modId xmlns:p14="http://schemas.microsoft.com/office/powerpoint/2010/main" val="1339903057"/>
              </p:ext>
            </p:extLst>
          </p:nvPr>
        </p:nvGraphicFramePr>
        <p:xfrm>
          <a:off x="709352" y="219456"/>
          <a:ext cx="10773296" cy="6330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2500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6FE25-1003-1345-ACCE-BA963C586F16}"/>
              </a:ext>
            </a:extLst>
          </p:cNvPr>
          <p:cNvSpPr>
            <a:spLocks noGrp="1"/>
          </p:cNvSpPr>
          <p:nvPr>
            <p:ph type="title"/>
          </p:nvPr>
        </p:nvSpPr>
        <p:spPr>
          <a:xfrm>
            <a:off x="838200" y="475933"/>
            <a:ext cx="10515600" cy="1325563"/>
          </a:xfrm>
        </p:spPr>
        <p:txBody>
          <a:bodyPr>
            <a:noAutofit/>
          </a:bodyPr>
          <a:lstStyle/>
          <a:p>
            <a:pPr algn="ctr"/>
            <a:r>
              <a:rPr lang="en-US" sz="4000" b="1" dirty="0">
                <a:solidFill>
                  <a:schemeClr val="bg1"/>
                </a:solidFill>
              </a:rPr>
              <a:t>All children have nurturing, supportive caregivers and relationships.</a:t>
            </a:r>
            <a:br>
              <a:rPr lang="en-US" sz="4000" dirty="0">
                <a:solidFill>
                  <a:schemeClr val="bg1"/>
                </a:solidFill>
              </a:rPr>
            </a:br>
            <a:r>
              <a:rPr lang="en-US" sz="4000" i="1" dirty="0">
                <a:solidFill>
                  <a:schemeClr val="bg1"/>
                </a:solidFill>
              </a:rPr>
              <a:t>Data Development Agenda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FADD1B-6114-D14B-BDDC-B00CED5CF14B}"/>
              </a:ext>
            </a:extLst>
          </p:cNvPr>
          <p:cNvSpPr>
            <a:spLocks noGrp="1"/>
          </p:cNvSpPr>
          <p:nvPr>
            <p:ph idx="1"/>
          </p:nvPr>
        </p:nvSpPr>
        <p:spPr>
          <a:xfrm>
            <a:off x="838200" y="2269173"/>
            <a:ext cx="10515600" cy="3659988"/>
          </a:xfrm>
        </p:spPr>
        <p:txBody>
          <a:bodyPr>
            <a:normAutofit/>
          </a:bodyPr>
          <a:lstStyle/>
          <a:p>
            <a:endParaRPr lang="en-US" sz="2400" dirty="0">
              <a:solidFill>
                <a:schemeClr val="bg1"/>
              </a:solidFill>
            </a:endParaRPr>
          </a:p>
          <a:p>
            <a:endParaRPr lang="en-US" sz="2400" dirty="0">
              <a:solidFill>
                <a:schemeClr val="bg1"/>
              </a:solidFill>
            </a:endParaRPr>
          </a:p>
          <a:p>
            <a:r>
              <a:rPr lang="en-US" sz="2400" dirty="0">
                <a:solidFill>
                  <a:schemeClr val="bg1"/>
                </a:solidFill>
              </a:rPr>
              <a:t>Children moving from in-home to out-of-home care</a:t>
            </a:r>
          </a:p>
          <a:p>
            <a:r>
              <a:rPr lang="en-US" sz="2400" dirty="0">
                <a:solidFill>
                  <a:schemeClr val="bg1"/>
                </a:solidFill>
              </a:rPr>
              <a:t>Youth with incarcerated or court-involved parents</a:t>
            </a:r>
          </a:p>
          <a:p>
            <a:r>
              <a:rPr lang="en-US" sz="2400" dirty="0">
                <a:solidFill>
                  <a:schemeClr val="bg1"/>
                </a:solidFill>
              </a:rPr>
              <a:t>Children referred for behavioral problems or significant emotional distress</a:t>
            </a:r>
          </a:p>
        </p:txBody>
      </p:sp>
    </p:spTree>
    <p:extLst>
      <p:ext uri="{BB962C8B-B14F-4D97-AF65-F5344CB8AC3E}">
        <p14:creationId xmlns:p14="http://schemas.microsoft.com/office/powerpoint/2010/main" val="485532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9469C69-678A-5444-ADA5-00D3B72B8235}"/>
              </a:ext>
            </a:extLst>
          </p:cNvPr>
          <p:cNvPicPr>
            <a:picLocks noChangeAspect="1"/>
          </p:cNvPicPr>
          <p:nvPr/>
        </p:nvPicPr>
        <p:blipFill>
          <a:blip r:embed="rId2"/>
          <a:stretch>
            <a:fillRect/>
          </a:stretch>
        </p:blipFill>
        <p:spPr>
          <a:xfrm>
            <a:off x="963727" y="0"/>
            <a:ext cx="5132273"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2D3CEE7-3AEB-164C-9372-4A4234F94AFC}"/>
              </a:ext>
            </a:extLst>
          </p:cNvPr>
          <p:cNvPicPr>
            <a:picLocks noChangeAspect="1"/>
          </p:cNvPicPr>
          <p:nvPr/>
        </p:nvPicPr>
        <p:blipFill>
          <a:blip r:embed="rId3"/>
          <a:stretch>
            <a:fillRect/>
          </a:stretch>
        </p:blipFill>
        <p:spPr>
          <a:xfrm>
            <a:off x="6096000" y="0"/>
            <a:ext cx="5061255" cy="6858000"/>
          </a:xfrm>
          <a:prstGeom prst="rect">
            <a:avLst/>
          </a:prstGeom>
        </p:spPr>
      </p:pic>
      <p:sp>
        <p:nvSpPr>
          <p:cNvPr id="9" name="TextBox 8">
            <a:extLst>
              <a:ext uri="{FF2B5EF4-FFF2-40B4-BE49-F238E27FC236}">
                <a16:creationId xmlns:a16="http://schemas.microsoft.com/office/drawing/2014/main" id="{BDCD0EC4-DE2C-8F4D-B00A-5ECF8CD3101E}"/>
              </a:ext>
            </a:extLst>
          </p:cNvPr>
          <p:cNvSpPr txBox="1"/>
          <p:nvPr/>
        </p:nvSpPr>
        <p:spPr>
          <a:xfrm>
            <a:off x="0" y="0"/>
            <a:ext cx="1401097" cy="369332"/>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Access Here </a:t>
            </a:r>
            <a:endParaRPr lang="en-US" dirty="0">
              <a:solidFill>
                <a:schemeClr val="bg1"/>
              </a:solidFill>
            </a:endParaRPr>
          </a:p>
        </p:txBody>
      </p:sp>
      <p:sp>
        <p:nvSpPr>
          <p:cNvPr id="6" name="Rectangle 5">
            <a:extLst>
              <a:ext uri="{FF2B5EF4-FFF2-40B4-BE49-F238E27FC236}">
                <a16:creationId xmlns:a16="http://schemas.microsoft.com/office/drawing/2014/main" id="{07A75F30-AD19-B343-968A-229B01CBB28A}"/>
              </a:ext>
            </a:extLst>
          </p:cNvPr>
          <p:cNvSpPr/>
          <p:nvPr/>
        </p:nvSpPr>
        <p:spPr>
          <a:xfrm>
            <a:off x="6096000" y="5903843"/>
            <a:ext cx="5061255" cy="95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222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9D2A75-3457-9442-AB8C-7EB1579E9308}"/>
              </a:ext>
            </a:extLst>
          </p:cNvPr>
          <p:cNvSpPr>
            <a:spLocks noGrp="1"/>
          </p:cNvSpPr>
          <p:nvPr>
            <p:ph type="title"/>
          </p:nvPr>
        </p:nvSpPr>
        <p:spPr>
          <a:xfrm>
            <a:off x="838200" y="631825"/>
            <a:ext cx="10515600" cy="1325563"/>
          </a:xfrm>
        </p:spPr>
        <p:txBody>
          <a:bodyPr>
            <a:normAutofit/>
          </a:bodyPr>
          <a:lstStyle/>
          <a:p>
            <a:pPr algn="ctr"/>
            <a:r>
              <a:rPr lang="en-US" sz="4000" b="1" dirty="0">
                <a:solidFill>
                  <a:schemeClr val="bg1"/>
                </a:solidFill>
              </a:rPr>
              <a:t>All children live in a safe community. </a:t>
            </a:r>
            <a:br>
              <a:rPr lang="en-US" sz="4000" dirty="0">
                <a:solidFill>
                  <a:schemeClr val="bg1"/>
                </a:solidFill>
              </a:rPr>
            </a:br>
            <a:r>
              <a:rPr lang="en-US" sz="4000" i="1" dirty="0">
                <a:solidFill>
                  <a:schemeClr val="bg1"/>
                </a:solidFill>
              </a:rPr>
              <a:t>Indicators</a:t>
            </a:r>
            <a:endParaRPr lang="en-US" sz="4100" i="1" dirty="0">
              <a:solidFill>
                <a:schemeClr val="bg1"/>
              </a:solidFill>
            </a:endParaRPr>
          </a:p>
        </p:txBody>
      </p:sp>
      <p:cxnSp>
        <p:nvCxnSpPr>
          <p:cNvPr id="14" name="Straight Connector 13">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442C3FA8-B23A-BC48-B871-257D6D463D5A}"/>
              </a:ext>
            </a:extLst>
          </p:cNvPr>
          <p:cNvSpPr>
            <a:spLocks noGrp="1"/>
          </p:cNvSpPr>
          <p:nvPr>
            <p:ph idx="1"/>
          </p:nvPr>
        </p:nvSpPr>
        <p:spPr>
          <a:xfrm>
            <a:off x="838200" y="2269173"/>
            <a:ext cx="10515600" cy="3659988"/>
          </a:xfrm>
        </p:spPr>
        <p:txBody>
          <a:bodyPr numCol="2">
            <a:normAutofit/>
          </a:bodyPr>
          <a:lstStyle/>
          <a:p>
            <a:r>
              <a:rPr lang="en-US" dirty="0">
                <a:solidFill>
                  <a:schemeClr val="bg1"/>
                </a:solidFill>
              </a:rPr>
              <a:t>Youth arrested age 10-17</a:t>
            </a:r>
            <a:r>
              <a:rPr lang="en-US" baseline="30000" dirty="0">
                <a:solidFill>
                  <a:schemeClr val="bg1"/>
                </a:solidFill>
              </a:rPr>
              <a:t>*</a:t>
            </a:r>
            <a:endParaRPr lang="en-US" dirty="0">
              <a:solidFill>
                <a:schemeClr val="bg1"/>
              </a:solidFill>
            </a:endParaRPr>
          </a:p>
          <a:p>
            <a:r>
              <a:rPr lang="en-US" dirty="0">
                <a:solidFill>
                  <a:schemeClr val="bg1"/>
                </a:solidFill>
              </a:rPr>
              <a:t>Index crimes</a:t>
            </a:r>
          </a:p>
          <a:p>
            <a:r>
              <a:rPr lang="en-US" dirty="0">
                <a:solidFill>
                  <a:schemeClr val="bg1"/>
                </a:solidFill>
              </a:rPr>
              <a:t>Violent crime rate</a:t>
            </a:r>
            <a:r>
              <a:rPr lang="en-US" baseline="30000" dirty="0">
                <a:solidFill>
                  <a:schemeClr val="bg1"/>
                </a:solidFill>
              </a:rPr>
              <a:t>*</a:t>
            </a:r>
            <a:endParaRPr lang="en-US" dirty="0">
              <a:solidFill>
                <a:schemeClr val="bg1"/>
              </a:solidFill>
            </a:endParaRPr>
          </a:p>
          <a:p>
            <a:r>
              <a:rPr lang="en-US" dirty="0">
                <a:solidFill>
                  <a:schemeClr val="bg1"/>
                </a:solidFill>
              </a:rPr>
              <a:t>Children with adequate housing</a:t>
            </a:r>
            <a:r>
              <a:rPr lang="en-US" baseline="30000" dirty="0">
                <a:solidFill>
                  <a:schemeClr val="bg1"/>
                </a:solidFill>
              </a:rPr>
              <a:t>*</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Social Vulnerability Index</a:t>
            </a:r>
          </a:p>
          <a:p>
            <a:pPr lvl="1"/>
            <a:r>
              <a:rPr lang="en-US" dirty="0">
                <a:solidFill>
                  <a:schemeClr val="bg1"/>
                </a:solidFill>
              </a:rPr>
              <a:t>Socio-economic Status</a:t>
            </a:r>
            <a:r>
              <a:rPr lang="en-US" baseline="30000" dirty="0">
                <a:solidFill>
                  <a:schemeClr val="bg1"/>
                </a:solidFill>
              </a:rPr>
              <a:t>*</a:t>
            </a:r>
            <a:endParaRPr lang="en-US" dirty="0">
              <a:solidFill>
                <a:schemeClr val="bg1"/>
              </a:solidFill>
            </a:endParaRPr>
          </a:p>
          <a:p>
            <a:pPr lvl="1"/>
            <a:r>
              <a:rPr lang="en-US" dirty="0">
                <a:solidFill>
                  <a:schemeClr val="bg1"/>
                </a:solidFill>
              </a:rPr>
              <a:t>Household composition &amp; disability</a:t>
            </a:r>
          </a:p>
          <a:p>
            <a:pPr lvl="1"/>
            <a:r>
              <a:rPr lang="en-US" dirty="0">
                <a:solidFill>
                  <a:schemeClr val="bg1"/>
                </a:solidFill>
              </a:rPr>
              <a:t>Minority status &amp; language</a:t>
            </a:r>
            <a:r>
              <a:rPr lang="en-US" baseline="30000" dirty="0">
                <a:solidFill>
                  <a:schemeClr val="bg1"/>
                </a:solidFill>
              </a:rPr>
              <a:t>*</a:t>
            </a:r>
            <a:endParaRPr lang="en-US" dirty="0">
              <a:solidFill>
                <a:schemeClr val="bg1"/>
              </a:solidFill>
            </a:endParaRPr>
          </a:p>
          <a:p>
            <a:pPr lvl="1"/>
            <a:r>
              <a:rPr lang="en-US" dirty="0">
                <a:solidFill>
                  <a:schemeClr val="bg1"/>
                </a:solidFill>
              </a:rPr>
              <a:t>Housing &amp; transportation </a:t>
            </a:r>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09896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2B4833-713D-3040-AF38-8AF8EADFC7D6}"/>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graphicFrame>
        <p:nvGraphicFramePr>
          <p:cNvPr id="5" name="Chart 4">
            <a:extLst>
              <a:ext uri="{FF2B5EF4-FFF2-40B4-BE49-F238E27FC236}">
                <a16:creationId xmlns:a16="http://schemas.microsoft.com/office/drawing/2014/main" id="{A5BA66EB-07D2-0642-9A67-2251D60FAF45}"/>
              </a:ext>
            </a:extLst>
          </p:cNvPr>
          <p:cNvGraphicFramePr>
            <a:graphicFrameLocks/>
          </p:cNvGraphicFramePr>
          <p:nvPr>
            <p:extLst>
              <p:ext uri="{D42A27DB-BD31-4B8C-83A1-F6EECF244321}">
                <p14:modId xmlns:p14="http://schemas.microsoft.com/office/powerpoint/2010/main" val="4116143678"/>
              </p:ext>
            </p:extLst>
          </p:nvPr>
        </p:nvGraphicFramePr>
        <p:xfrm>
          <a:off x="0" y="153888"/>
          <a:ext cx="12192000" cy="63963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BBDBCF0-A7B1-894C-8038-6EE31576255C}"/>
              </a:ext>
            </a:extLst>
          </p:cNvPr>
          <p:cNvSpPr txBox="1"/>
          <p:nvPr/>
        </p:nvSpPr>
        <p:spPr>
          <a:xfrm>
            <a:off x="10363200" y="153888"/>
            <a:ext cx="1641375" cy="369332"/>
          </a:xfrm>
          <a:prstGeom prst="rect">
            <a:avLst/>
          </a:prstGeom>
          <a:solidFill>
            <a:srgbClr val="FF0000"/>
          </a:solidFill>
        </p:spPr>
        <p:txBody>
          <a:bodyPr wrap="square" rtlCol="0">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Quartile</a:t>
            </a:r>
          </a:p>
        </p:txBody>
      </p:sp>
    </p:spTree>
    <p:extLst>
      <p:ext uri="{BB962C8B-B14F-4D97-AF65-F5344CB8AC3E}">
        <p14:creationId xmlns:p14="http://schemas.microsoft.com/office/powerpoint/2010/main" val="2749626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3D917-5258-F548-B992-86415D468A47}"/>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graphicFrame>
        <p:nvGraphicFramePr>
          <p:cNvPr id="5" name="Chart 4">
            <a:extLst>
              <a:ext uri="{FF2B5EF4-FFF2-40B4-BE49-F238E27FC236}">
                <a16:creationId xmlns:a16="http://schemas.microsoft.com/office/drawing/2014/main" id="{662F45A3-7AAC-6245-9A41-CFF9B527793A}"/>
              </a:ext>
            </a:extLst>
          </p:cNvPr>
          <p:cNvGraphicFramePr>
            <a:graphicFrameLocks/>
          </p:cNvGraphicFramePr>
          <p:nvPr>
            <p:extLst>
              <p:ext uri="{D42A27DB-BD31-4B8C-83A1-F6EECF244321}">
                <p14:modId xmlns:p14="http://schemas.microsoft.com/office/powerpoint/2010/main" val="53174919"/>
              </p:ext>
            </p:extLst>
          </p:nvPr>
        </p:nvGraphicFramePr>
        <p:xfrm>
          <a:off x="0" y="182880"/>
          <a:ext cx="12192000" cy="6367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700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AD0BE-C1EF-9C4E-A81F-D92502591515}"/>
              </a:ext>
            </a:extLst>
          </p:cNvPr>
          <p:cNvSpPr txBox="1"/>
          <p:nvPr/>
        </p:nvSpPr>
        <p:spPr>
          <a:xfrm>
            <a:off x="10271430" y="6550223"/>
            <a:ext cx="2024742" cy="307777"/>
          </a:xfrm>
          <a:prstGeom prst="rect">
            <a:avLst/>
          </a:prstGeom>
          <a:noFill/>
        </p:spPr>
        <p:txBody>
          <a:bodyPr wrap="square" rtlCol="0">
            <a:spAutoFit/>
          </a:bodyPr>
          <a:lstStyle/>
          <a:p>
            <a:r>
              <a:rPr lang="en-US" sz="1400" dirty="0">
                <a:solidFill>
                  <a:schemeClr val="accent3">
                    <a:lumMod val="75000"/>
                  </a:schemeClr>
                </a:solidFill>
              </a:rPr>
              <a:t>Source: FL Health Charts</a:t>
            </a:r>
            <a:endParaRPr lang="en-US" sz="1400" dirty="0"/>
          </a:p>
        </p:txBody>
      </p:sp>
      <p:graphicFrame>
        <p:nvGraphicFramePr>
          <p:cNvPr id="5" name="Chart 4">
            <a:extLst>
              <a:ext uri="{FF2B5EF4-FFF2-40B4-BE49-F238E27FC236}">
                <a16:creationId xmlns:a16="http://schemas.microsoft.com/office/drawing/2014/main" id="{49B584DE-236E-D74F-BACC-D9826D953820}"/>
              </a:ext>
            </a:extLst>
          </p:cNvPr>
          <p:cNvGraphicFramePr>
            <a:graphicFrameLocks/>
          </p:cNvGraphicFramePr>
          <p:nvPr>
            <p:extLst>
              <p:ext uri="{D42A27DB-BD31-4B8C-83A1-F6EECF244321}">
                <p14:modId xmlns:p14="http://schemas.microsoft.com/office/powerpoint/2010/main" val="2193407061"/>
              </p:ext>
            </p:extLst>
          </p:nvPr>
        </p:nvGraphicFramePr>
        <p:xfrm>
          <a:off x="0" y="304800"/>
          <a:ext cx="12192000" cy="62454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7FCC3C5-C026-B14C-A622-A51FE6D80AF4}"/>
              </a:ext>
            </a:extLst>
          </p:cNvPr>
          <p:cNvSpPr txBox="1"/>
          <p:nvPr/>
        </p:nvSpPr>
        <p:spPr>
          <a:xfrm>
            <a:off x="10363200" y="153888"/>
            <a:ext cx="1641375" cy="369332"/>
          </a:xfrm>
          <a:prstGeom prst="rect">
            <a:avLst/>
          </a:prstGeom>
          <a:solidFill>
            <a:srgbClr val="FF0000"/>
          </a:solidFill>
        </p:spPr>
        <p:txBody>
          <a:bodyPr wrap="square" rtlCol="0">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Quartile</a:t>
            </a:r>
          </a:p>
        </p:txBody>
      </p:sp>
    </p:spTree>
    <p:extLst>
      <p:ext uri="{BB962C8B-B14F-4D97-AF65-F5344CB8AC3E}">
        <p14:creationId xmlns:p14="http://schemas.microsoft.com/office/powerpoint/2010/main" val="3610163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1704" y="1495121"/>
            <a:ext cx="5291017" cy="4298951"/>
          </a:xfrm>
          <a:prstGeom prst="rect">
            <a:avLst/>
          </a:prstGeom>
        </p:spPr>
      </p:pic>
      <p:sp>
        <p:nvSpPr>
          <p:cNvPr id="3" name="Rectangle 2"/>
          <p:cNvSpPr/>
          <p:nvPr/>
        </p:nvSpPr>
        <p:spPr>
          <a:xfrm>
            <a:off x="7052720" y="2793251"/>
            <a:ext cx="3423894" cy="3208571"/>
          </a:xfrm>
          <a:prstGeom prst="rect">
            <a:avLst/>
          </a:prstGeom>
        </p:spPr>
        <p:txBody>
          <a:bodyPr wrap="square">
            <a:spAutoFit/>
          </a:bodyPr>
          <a:lstStyle/>
          <a:p>
            <a:r>
              <a:rPr lang="en-US" sz="1350" b="1" dirty="0"/>
              <a:t>What is the SVI?</a:t>
            </a:r>
          </a:p>
          <a:p>
            <a:r>
              <a:rPr lang="en-US" sz="1350" dirty="0"/>
              <a:t>Social vulnerability refers to the resilience of communities when confronted by external stresses on human health, stresses such as natural or human-caused disasters, or disease outbreaks. Reducing social vulnerability can decrease both human suffering and economic loss. CDC's Social Vulnerability Index uses 15 U.S. census variables at tract level to help local officials identify communities that may need support in preparing for hazards; or recovering from disaster. The Geospatial Research, Analysis, and Services Program (GRASP) created and maintains CDC’s Social Vulnerability Index. </a:t>
            </a:r>
          </a:p>
        </p:txBody>
      </p:sp>
      <p:sp>
        <p:nvSpPr>
          <p:cNvPr id="4" name="Rectangle 3"/>
          <p:cNvSpPr/>
          <p:nvPr/>
        </p:nvSpPr>
        <p:spPr>
          <a:xfrm>
            <a:off x="7297269" y="1038924"/>
            <a:ext cx="2934796" cy="1754326"/>
          </a:xfrm>
          <a:prstGeom prst="rect">
            <a:avLst/>
          </a:prstGeom>
        </p:spPr>
        <p:txBody>
          <a:bodyPr wrap="square">
            <a:spAutoFit/>
          </a:bodyPr>
          <a:lstStyle/>
          <a:p>
            <a:endParaRPr lang="en-US" dirty="0">
              <a:solidFill>
                <a:schemeClr val="accent1">
                  <a:lumMod val="75000"/>
                </a:schemeClr>
              </a:solidFill>
            </a:endParaRPr>
          </a:p>
          <a:p>
            <a:r>
              <a:rPr lang="en-US" dirty="0">
                <a:solidFill>
                  <a:schemeClr val="accent1">
                    <a:lumMod val="75000"/>
                  </a:schemeClr>
                </a:solidFill>
              </a:rPr>
              <a:t>Agency for Toxic Substances &amp; Disease Registry</a:t>
            </a:r>
          </a:p>
          <a:p>
            <a:endParaRPr lang="en-US" dirty="0">
              <a:solidFill>
                <a:schemeClr val="accent1">
                  <a:lumMod val="75000"/>
                </a:schemeClr>
              </a:solidFill>
            </a:endParaRPr>
          </a:p>
          <a:p>
            <a:pPr algn="ctr"/>
            <a:r>
              <a:rPr lang="en-US" dirty="0">
                <a:solidFill>
                  <a:schemeClr val="accent1">
                    <a:lumMod val="75000"/>
                  </a:schemeClr>
                </a:solidFill>
              </a:rPr>
              <a:t>CDC's Social Vulnerability Index (SVI)</a:t>
            </a:r>
          </a:p>
        </p:txBody>
      </p:sp>
    </p:spTree>
    <p:extLst>
      <p:ext uri="{BB962C8B-B14F-4D97-AF65-F5344CB8AC3E}">
        <p14:creationId xmlns:p14="http://schemas.microsoft.com/office/powerpoint/2010/main" val="113164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F6B99-1C95-964C-9C58-1AD4AEBD3089}"/>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Activities</a:t>
            </a:r>
          </a:p>
        </p:txBody>
      </p:sp>
      <p:cxnSp>
        <p:nvCxnSpPr>
          <p:cNvPr id="17" name="Straight Connector 16">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B6C29-A86B-8445-9897-0663BEECE07D}"/>
              </a:ext>
            </a:extLst>
          </p:cNvPr>
          <p:cNvSpPr>
            <a:spLocks noGrp="1"/>
          </p:cNvSpPr>
          <p:nvPr>
            <p:ph idx="1"/>
          </p:nvPr>
        </p:nvSpPr>
        <p:spPr>
          <a:xfrm>
            <a:off x="838200" y="2269173"/>
            <a:ext cx="10515600" cy="3659988"/>
          </a:xfrm>
        </p:spPr>
        <p:txBody>
          <a:bodyPr>
            <a:normAutofit/>
          </a:bodyPr>
          <a:lstStyle/>
          <a:p>
            <a:pPr marL="0" indent="0">
              <a:buNone/>
            </a:pPr>
            <a:endParaRPr lang="en-US" sz="2400" dirty="0">
              <a:solidFill>
                <a:schemeClr val="bg1"/>
              </a:solidFill>
            </a:endParaRPr>
          </a:p>
          <a:p>
            <a:r>
              <a:rPr lang="en-US" sz="2400" dirty="0">
                <a:solidFill>
                  <a:schemeClr val="bg1"/>
                </a:solidFill>
              </a:rPr>
              <a:t>Bi-monthly meetings to discuss and identify a framework for meaningful results, indicators, and data that could be used by the Children’s Trust Board of Directors to understand and respond to the well-being of children and families in Alachua County. </a:t>
            </a:r>
          </a:p>
          <a:p>
            <a:r>
              <a:rPr lang="en-US" sz="2400" dirty="0">
                <a:solidFill>
                  <a:schemeClr val="bg1"/>
                </a:solidFill>
              </a:rPr>
              <a:t>All members, outside of scheduled committee meetings, collected and prepared resources and data to present to the committee for inclusion in the final deliverable. </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853657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0" y="147638"/>
            <a:ext cx="7543800" cy="6257925"/>
          </a:xfrm>
          <a:prstGeom prst="rect">
            <a:avLst/>
          </a:prstGeom>
        </p:spPr>
      </p:pic>
      <p:pic>
        <p:nvPicPr>
          <p:cNvPr id="3" name="Picture 2"/>
          <p:cNvPicPr>
            <a:picLocks noChangeAspect="1"/>
          </p:cNvPicPr>
          <p:nvPr/>
        </p:nvPicPr>
        <p:blipFill>
          <a:blip r:embed="rId3"/>
          <a:stretch>
            <a:fillRect/>
          </a:stretch>
        </p:blipFill>
        <p:spPr>
          <a:xfrm>
            <a:off x="1660527" y="1400175"/>
            <a:ext cx="2927347" cy="2377626"/>
          </a:xfrm>
          <a:prstGeom prst="rect">
            <a:avLst/>
          </a:prstGeom>
        </p:spPr>
      </p:pic>
    </p:spTree>
    <p:extLst>
      <p:ext uri="{BB962C8B-B14F-4D97-AF65-F5344CB8AC3E}">
        <p14:creationId xmlns:p14="http://schemas.microsoft.com/office/powerpoint/2010/main" val="3394971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F6F7-5738-E742-A5E6-EDB9016E7D5B}"/>
              </a:ext>
            </a:extLst>
          </p:cNvPr>
          <p:cNvSpPr>
            <a:spLocks noGrp="1"/>
          </p:cNvSpPr>
          <p:nvPr>
            <p:ph type="title"/>
          </p:nvPr>
        </p:nvSpPr>
        <p:spPr>
          <a:xfrm>
            <a:off x="838200" y="631825"/>
            <a:ext cx="10515600" cy="1325563"/>
          </a:xfrm>
        </p:spPr>
        <p:txBody>
          <a:bodyPr>
            <a:normAutofit/>
          </a:bodyPr>
          <a:lstStyle/>
          <a:p>
            <a:pPr algn="ctr"/>
            <a:r>
              <a:rPr lang="en-US" b="1" dirty="0">
                <a:solidFill>
                  <a:schemeClr val="bg1"/>
                </a:solidFill>
              </a:rPr>
              <a:t>All children live in a safe community.</a:t>
            </a:r>
            <a:br>
              <a:rPr lang="en-US" dirty="0">
                <a:solidFill>
                  <a:schemeClr val="bg1"/>
                </a:solidFill>
              </a:rPr>
            </a:br>
            <a:r>
              <a:rPr lang="en-US" i="1" dirty="0">
                <a:solidFill>
                  <a:schemeClr val="bg1"/>
                </a:solidFill>
              </a:rPr>
              <a:t>Data Development Agenda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3C8BFB-FBC0-204D-BA85-03791BB44B25}"/>
              </a:ext>
            </a:extLst>
          </p:cNvPr>
          <p:cNvSpPr>
            <a:spLocks noGrp="1"/>
          </p:cNvSpPr>
          <p:nvPr>
            <p:ph idx="1"/>
          </p:nvPr>
        </p:nvSpPr>
        <p:spPr>
          <a:xfrm>
            <a:off x="838200" y="2269173"/>
            <a:ext cx="10515600" cy="3659988"/>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r>
              <a:rPr lang="en-US" sz="2400" dirty="0">
                <a:solidFill>
                  <a:schemeClr val="bg1"/>
                </a:solidFill>
              </a:rPr>
              <a:t>Number of children in the adult justice system</a:t>
            </a:r>
          </a:p>
          <a:p>
            <a:r>
              <a:rPr lang="en-US" sz="2400" dirty="0">
                <a:solidFill>
                  <a:schemeClr val="bg1"/>
                </a:solidFill>
              </a:rPr>
              <a:t>Children eligible for citation who were arrested </a:t>
            </a:r>
          </a:p>
          <a:p>
            <a:r>
              <a:rPr lang="en-US" sz="2400" dirty="0">
                <a:solidFill>
                  <a:schemeClr val="bg1"/>
                </a:solidFill>
              </a:rPr>
              <a:t>Children arrested referred to a diversion program </a:t>
            </a:r>
          </a:p>
          <a:p>
            <a:r>
              <a:rPr lang="en-US" sz="2400" dirty="0">
                <a:solidFill>
                  <a:schemeClr val="bg1"/>
                </a:solidFill>
              </a:rPr>
              <a:t>Terry stops/walk and talks</a:t>
            </a:r>
          </a:p>
          <a:p>
            <a:pPr lvl="1"/>
            <a:r>
              <a:rPr lang="en-US" sz="2000" dirty="0">
                <a:solidFill>
                  <a:schemeClr val="bg1"/>
                </a:solidFill>
              </a:rPr>
              <a:t>Children stopped by police under “reasonable suspicion” </a:t>
            </a:r>
          </a:p>
        </p:txBody>
      </p:sp>
    </p:spTree>
    <p:extLst>
      <p:ext uri="{BB962C8B-B14F-4D97-AF65-F5344CB8AC3E}">
        <p14:creationId xmlns:p14="http://schemas.microsoft.com/office/powerpoint/2010/main" val="2390336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F6F7-5738-E742-A5E6-EDB9016E7D5B}"/>
              </a:ext>
            </a:extLst>
          </p:cNvPr>
          <p:cNvSpPr>
            <a:spLocks noGrp="1"/>
          </p:cNvSpPr>
          <p:nvPr>
            <p:ph type="title"/>
          </p:nvPr>
        </p:nvSpPr>
        <p:spPr>
          <a:xfrm>
            <a:off x="838200" y="631825"/>
            <a:ext cx="10515600" cy="788881"/>
          </a:xfrm>
        </p:spPr>
        <p:txBody>
          <a:bodyPr>
            <a:normAutofit/>
          </a:bodyPr>
          <a:lstStyle/>
          <a:p>
            <a:pPr algn="ctr"/>
            <a:r>
              <a:rPr lang="en-US" dirty="0">
                <a:solidFill>
                  <a:schemeClr val="bg1"/>
                </a:solidFill>
              </a:rPr>
              <a:t>Insights</a:t>
            </a:r>
            <a:endParaRPr lang="en-US" i="1"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3C8BFB-FBC0-204D-BA85-03791BB44B25}"/>
              </a:ext>
            </a:extLst>
          </p:cNvPr>
          <p:cNvSpPr>
            <a:spLocks noGrp="1"/>
          </p:cNvSpPr>
          <p:nvPr>
            <p:ph idx="1"/>
          </p:nvPr>
        </p:nvSpPr>
        <p:spPr>
          <a:xfrm>
            <a:off x="838200" y="1574800"/>
            <a:ext cx="10515600" cy="4809067"/>
          </a:xfrm>
        </p:spPr>
        <p:txBody>
          <a:bodyPr>
            <a:normAutofit fontScale="85000" lnSpcReduction="10000"/>
          </a:bodyPr>
          <a:lstStyle/>
          <a:p>
            <a:pPr>
              <a:lnSpc>
                <a:spcPct val="110000"/>
              </a:lnSpc>
              <a:spcBef>
                <a:spcPts val="1200"/>
              </a:spcBef>
            </a:pPr>
            <a:r>
              <a:rPr lang="en-US" sz="2400" dirty="0">
                <a:solidFill>
                  <a:schemeClr val="bg1"/>
                </a:solidFill>
              </a:rPr>
              <a:t>In Alachua County there are significant racial disparities in ALL result areas due to both programmatic and structural barriers.</a:t>
            </a:r>
          </a:p>
          <a:p>
            <a:pPr>
              <a:lnSpc>
                <a:spcPct val="110000"/>
              </a:lnSpc>
              <a:spcBef>
                <a:spcPts val="1200"/>
              </a:spcBef>
            </a:pPr>
            <a:r>
              <a:rPr lang="en-US" sz="2400" dirty="0">
                <a:solidFill>
                  <a:schemeClr val="bg1"/>
                </a:solidFill>
              </a:rPr>
              <a:t>While the percentage of children with health insurance in Alachua County is higher than the state rate, several indicators of health show a need for closer examination (e.g. Infant deaths, Child Obesity, STDs) of the health status of children in Alachua County. </a:t>
            </a:r>
          </a:p>
          <a:p>
            <a:pPr>
              <a:lnSpc>
                <a:spcPct val="110000"/>
              </a:lnSpc>
              <a:spcBef>
                <a:spcPts val="1200"/>
              </a:spcBef>
            </a:pPr>
            <a:r>
              <a:rPr lang="en-US" sz="2400" dirty="0">
                <a:solidFill>
                  <a:schemeClr val="bg1"/>
                </a:solidFill>
              </a:rPr>
              <a:t>Access to quality early childhood experiences is an issue, particularly in East Alachua County.  This is reflected in maps of access and kindergarten readiness rates. Florida sponsors VPK supports for 4-5 year old children, but supports for younger children are missing from our system. </a:t>
            </a:r>
          </a:p>
          <a:p>
            <a:pPr>
              <a:lnSpc>
                <a:spcPct val="110000"/>
              </a:lnSpc>
              <a:spcBef>
                <a:spcPts val="1200"/>
              </a:spcBef>
            </a:pPr>
            <a:r>
              <a:rPr lang="en-US" sz="2400" dirty="0">
                <a:solidFill>
                  <a:schemeClr val="bg1"/>
                </a:solidFill>
              </a:rPr>
              <a:t>Access to information about socially and academically beneficial programs for children ages 5-18 is limited. Rates of Youth Arrested, STDs among 13-20 aged teens, and continued educational disparities highlight a need for further investigation, supports, and programming. </a:t>
            </a:r>
          </a:p>
          <a:p>
            <a:pPr>
              <a:lnSpc>
                <a:spcPct val="110000"/>
              </a:lnSpc>
              <a:spcBef>
                <a:spcPts val="1200"/>
              </a:spcBef>
            </a:pPr>
            <a:r>
              <a:rPr lang="en-US" sz="2400" dirty="0">
                <a:solidFill>
                  <a:schemeClr val="bg1"/>
                </a:solidFill>
              </a:rPr>
              <a:t>Everything that we think we know about systems of support will be challenged due to current public health crisis.</a:t>
            </a:r>
          </a:p>
        </p:txBody>
      </p:sp>
    </p:spTree>
    <p:extLst>
      <p:ext uri="{BB962C8B-B14F-4D97-AF65-F5344CB8AC3E}">
        <p14:creationId xmlns:p14="http://schemas.microsoft.com/office/powerpoint/2010/main" val="717196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F6F7-5738-E742-A5E6-EDB9016E7D5B}"/>
              </a:ext>
            </a:extLst>
          </p:cNvPr>
          <p:cNvSpPr>
            <a:spLocks noGrp="1"/>
          </p:cNvSpPr>
          <p:nvPr>
            <p:ph type="title"/>
          </p:nvPr>
        </p:nvSpPr>
        <p:spPr>
          <a:xfrm>
            <a:off x="838200" y="631825"/>
            <a:ext cx="10515600" cy="1325563"/>
          </a:xfrm>
        </p:spPr>
        <p:txBody>
          <a:bodyPr>
            <a:normAutofit/>
          </a:bodyPr>
          <a:lstStyle/>
          <a:p>
            <a:pPr algn="ctr"/>
            <a:r>
              <a:rPr lang="en-US" dirty="0">
                <a:solidFill>
                  <a:schemeClr val="bg1"/>
                </a:solidFill>
              </a:rPr>
              <a:t>Next Steps</a:t>
            </a:r>
            <a:endParaRPr lang="en-US" i="1"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3C8BFB-FBC0-204D-BA85-03791BB44B25}"/>
              </a:ext>
            </a:extLst>
          </p:cNvPr>
          <p:cNvSpPr>
            <a:spLocks noGrp="1"/>
          </p:cNvSpPr>
          <p:nvPr>
            <p:ph idx="1"/>
          </p:nvPr>
        </p:nvSpPr>
        <p:spPr>
          <a:xfrm>
            <a:off x="838200" y="2269173"/>
            <a:ext cx="10515600" cy="3659988"/>
          </a:xfrm>
        </p:spPr>
        <p:txBody>
          <a:bodyPr>
            <a:normAutofit fontScale="92500" lnSpcReduction="10000"/>
          </a:bodyPr>
          <a:lstStyle/>
          <a:p>
            <a:r>
              <a:rPr lang="en-US" dirty="0">
                <a:solidFill>
                  <a:schemeClr val="bg1"/>
                </a:solidFill>
              </a:rPr>
              <a:t>Children’s Trust of Alachua County to determine priority results and key indicators as they relate to Technical Advisory Committee Insights. </a:t>
            </a:r>
          </a:p>
          <a:p>
            <a:r>
              <a:rPr lang="en-US" dirty="0">
                <a:solidFill>
                  <a:schemeClr val="bg1"/>
                </a:solidFill>
              </a:rPr>
              <a:t>CTAC to commission a focused strengths and needs assessment to discover the story behind the data. Strengths and needs assessment should include:</a:t>
            </a:r>
          </a:p>
          <a:p>
            <a:pPr lvl="1"/>
            <a:r>
              <a:rPr lang="en-US" dirty="0">
                <a:solidFill>
                  <a:schemeClr val="bg1"/>
                </a:solidFill>
              </a:rPr>
              <a:t>Appraisal of what is currently known about the result</a:t>
            </a:r>
          </a:p>
          <a:p>
            <a:pPr lvl="1"/>
            <a:r>
              <a:rPr lang="en-US" dirty="0">
                <a:solidFill>
                  <a:schemeClr val="bg1"/>
                </a:solidFill>
              </a:rPr>
              <a:t>Community strength finding</a:t>
            </a:r>
          </a:p>
          <a:p>
            <a:pPr lvl="1"/>
            <a:r>
              <a:rPr lang="en-US" dirty="0">
                <a:solidFill>
                  <a:schemeClr val="bg1"/>
                </a:solidFill>
              </a:rPr>
              <a:t>Community need finding</a:t>
            </a:r>
          </a:p>
          <a:p>
            <a:pPr lvl="1"/>
            <a:r>
              <a:rPr lang="en-US" dirty="0">
                <a:solidFill>
                  <a:schemeClr val="bg1"/>
                </a:solidFill>
              </a:rPr>
              <a:t>Resource and network mapping</a:t>
            </a:r>
          </a:p>
          <a:p>
            <a:pPr lvl="1"/>
            <a:r>
              <a:rPr lang="en-US" dirty="0">
                <a:solidFill>
                  <a:schemeClr val="bg1"/>
                </a:solidFill>
              </a:rPr>
              <a:t>Discovering unmet needs</a:t>
            </a:r>
          </a:p>
          <a:p>
            <a:pPr lvl="1"/>
            <a:r>
              <a:rPr lang="en-US" dirty="0">
                <a:solidFill>
                  <a:schemeClr val="bg1"/>
                </a:solidFill>
              </a:rPr>
              <a:t>Recommendations &amp; Guidance  </a:t>
            </a:r>
          </a:p>
        </p:txBody>
      </p:sp>
    </p:spTree>
    <p:extLst>
      <p:ext uri="{BB962C8B-B14F-4D97-AF65-F5344CB8AC3E}">
        <p14:creationId xmlns:p14="http://schemas.microsoft.com/office/powerpoint/2010/main" val="177473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F6B99-1C95-964C-9C58-1AD4AEBD3089}"/>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Results Recommended by the Committee</a:t>
            </a:r>
            <a:br>
              <a:rPr lang="en-US" dirty="0">
                <a:solidFill>
                  <a:schemeClr val="bg1"/>
                </a:solidFill>
              </a:rPr>
            </a:br>
            <a:r>
              <a:rPr lang="en-US" sz="3300" i="1" dirty="0">
                <a:solidFill>
                  <a:schemeClr val="bg1"/>
                </a:solidFill>
              </a:rPr>
              <a:t>Children in Alachua County are Effectively Supported When… </a:t>
            </a:r>
            <a:r>
              <a:rPr lang="en-US" sz="3300" dirty="0">
                <a:solidFill>
                  <a:schemeClr val="bg1"/>
                </a:solidFill>
              </a:rPr>
              <a:t> </a:t>
            </a:r>
          </a:p>
        </p:txBody>
      </p:sp>
      <p:cxnSp>
        <p:nvCxnSpPr>
          <p:cNvPr id="17" name="Straight Connector 16">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B6C29-A86B-8445-9897-0663BEECE07D}"/>
              </a:ext>
            </a:extLst>
          </p:cNvPr>
          <p:cNvSpPr>
            <a:spLocks noGrp="1"/>
          </p:cNvSpPr>
          <p:nvPr>
            <p:ph idx="1"/>
          </p:nvPr>
        </p:nvSpPr>
        <p:spPr>
          <a:xfrm>
            <a:off x="838199" y="2269173"/>
            <a:ext cx="10913533" cy="3659988"/>
          </a:xfrm>
        </p:spPr>
        <p:txBody>
          <a:bodyPr>
            <a:normAutofit/>
          </a:bodyPr>
          <a:lstStyle/>
          <a:p>
            <a:pPr marL="0" indent="0">
              <a:buNone/>
            </a:pPr>
            <a:endParaRPr lang="en-US" sz="2600" dirty="0">
              <a:solidFill>
                <a:schemeClr val="bg1"/>
              </a:solidFill>
            </a:endParaRPr>
          </a:p>
          <a:p>
            <a:pPr marL="514350" indent="-514350">
              <a:buAutoNum type="arabicParenR"/>
            </a:pPr>
            <a:r>
              <a:rPr lang="en-US" sz="3200" dirty="0">
                <a:solidFill>
                  <a:schemeClr val="bg1"/>
                </a:solidFill>
              </a:rPr>
              <a:t>All children are born healthy and remain healthy.</a:t>
            </a:r>
          </a:p>
          <a:p>
            <a:pPr marL="514350" indent="-514350">
              <a:buAutoNum type="arabicParenR"/>
            </a:pPr>
            <a:r>
              <a:rPr lang="en-US" sz="3200" dirty="0">
                <a:solidFill>
                  <a:schemeClr val="bg1"/>
                </a:solidFill>
              </a:rPr>
              <a:t>All children can learn what they need to be successful.</a:t>
            </a:r>
          </a:p>
          <a:p>
            <a:pPr marL="514350" indent="-514350">
              <a:buAutoNum type="arabicParenR"/>
            </a:pPr>
            <a:r>
              <a:rPr lang="en-US" sz="3200" dirty="0">
                <a:solidFill>
                  <a:schemeClr val="bg1"/>
                </a:solidFill>
              </a:rPr>
              <a:t>All children have nurturing, supportive caregivers and relationships.</a:t>
            </a:r>
          </a:p>
          <a:p>
            <a:pPr marL="514350" indent="-514350">
              <a:buAutoNum type="arabicParenR"/>
            </a:pPr>
            <a:r>
              <a:rPr lang="en-US" sz="3200" dirty="0">
                <a:solidFill>
                  <a:schemeClr val="bg1"/>
                </a:solidFill>
              </a:rPr>
              <a:t>All children live in a safe community.</a:t>
            </a:r>
          </a:p>
          <a:p>
            <a:pPr marL="0" indent="0">
              <a:buNone/>
            </a:pPr>
            <a:endParaRPr lang="en-US" sz="26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94657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6FE25-1003-1345-ACCE-BA963C586F16}"/>
              </a:ext>
            </a:extLst>
          </p:cNvPr>
          <p:cNvSpPr>
            <a:spLocks noGrp="1"/>
          </p:cNvSpPr>
          <p:nvPr>
            <p:ph type="title"/>
          </p:nvPr>
        </p:nvSpPr>
        <p:spPr>
          <a:xfrm>
            <a:off x="838200" y="475933"/>
            <a:ext cx="10515600" cy="1325563"/>
          </a:xfrm>
        </p:spPr>
        <p:txBody>
          <a:bodyPr>
            <a:noAutofit/>
          </a:bodyPr>
          <a:lstStyle/>
          <a:p>
            <a:pPr algn="ctr"/>
            <a:r>
              <a:rPr lang="en-US" sz="4000" b="1" dirty="0">
                <a:solidFill>
                  <a:schemeClr val="bg1"/>
                </a:solidFill>
              </a:rPr>
              <a:t>All children are connecting with and contributing to the community.</a:t>
            </a:r>
            <a:endParaRPr lang="en-US" sz="4000" i="1"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FADD1B-6114-D14B-BDDC-B00CED5CF14B}"/>
              </a:ext>
            </a:extLst>
          </p:cNvPr>
          <p:cNvSpPr>
            <a:spLocks noGrp="1"/>
          </p:cNvSpPr>
          <p:nvPr>
            <p:ph idx="1"/>
          </p:nvPr>
        </p:nvSpPr>
        <p:spPr>
          <a:xfrm>
            <a:off x="838200" y="2269172"/>
            <a:ext cx="10515600" cy="4112873"/>
          </a:xfrm>
        </p:spPr>
        <p:txBody>
          <a:bodyPr>
            <a:normAutofit/>
          </a:bodyPr>
          <a:lstStyle/>
          <a:p>
            <a:pPr marL="0" indent="0">
              <a:buNone/>
            </a:pPr>
            <a:r>
              <a:rPr lang="en-US" sz="2600" dirty="0">
                <a:solidFill>
                  <a:schemeClr val="bg1"/>
                </a:solidFill>
              </a:rPr>
              <a:t>While initially considered a result, this might be more appropriately classified as a program characteristic. </a:t>
            </a:r>
            <a:endParaRPr lang="en-US" sz="2400" u="sng" dirty="0">
              <a:solidFill>
                <a:schemeClr val="bg1"/>
              </a:solidFill>
            </a:endParaRPr>
          </a:p>
          <a:p>
            <a:pPr marL="0" indent="0">
              <a:buNone/>
            </a:pPr>
            <a:r>
              <a:rPr lang="en-US" sz="2400" u="sng" dirty="0">
                <a:solidFill>
                  <a:schemeClr val="bg1"/>
                </a:solidFill>
              </a:rPr>
              <a:t>Program performance data to collect include: </a:t>
            </a:r>
          </a:p>
          <a:p>
            <a:r>
              <a:rPr lang="en-US" sz="2400" dirty="0">
                <a:solidFill>
                  <a:schemeClr val="bg1"/>
                </a:solidFill>
              </a:rPr>
              <a:t>Youth’s ability to develop participation roles and have opportunities for leadership roles in the community</a:t>
            </a:r>
          </a:p>
          <a:p>
            <a:r>
              <a:rPr lang="en-US" sz="2400" dirty="0">
                <a:solidFill>
                  <a:schemeClr val="bg1"/>
                </a:solidFill>
              </a:rPr>
              <a:t>Youth’s ability to have agency and to build new skills</a:t>
            </a:r>
          </a:p>
          <a:p>
            <a:r>
              <a:rPr lang="en-US" sz="2400" dirty="0">
                <a:solidFill>
                  <a:schemeClr val="bg1"/>
                </a:solidFill>
              </a:rPr>
              <a:t>LGBTQUIA youth needs/other needs associated with sexuality and gender </a:t>
            </a:r>
          </a:p>
          <a:p>
            <a:r>
              <a:rPr lang="en-US" sz="2400" dirty="0">
                <a:solidFill>
                  <a:schemeClr val="bg1"/>
                </a:solidFill>
              </a:rPr>
              <a:t>Children referred for problems interacting with their peers</a:t>
            </a:r>
          </a:p>
          <a:p>
            <a:r>
              <a:rPr lang="en-US" sz="2400" dirty="0">
                <a:solidFill>
                  <a:schemeClr val="bg1"/>
                </a:solidFill>
              </a:rPr>
              <a:t>Teens in extracurricular and enriching activities</a:t>
            </a:r>
          </a:p>
          <a:p>
            <a:pPr marL="0" indent="0">
              <a:buNone/>
            </a:pPr>
            <a:endParaRPr lang="en-US" sz="2400" dirty="0">
              <a:solidFill>
                <a:schemeClr val="bg1"/>
              </a:solidFill>
            </a:endParaRPr>
          </a:p>
          <a:p>
            <a:pPr marL="0" indent="0">
              <a:buNone/>
            </a:pPr>
            <a:endParaRPr lang="en-US" sz="2400" dirty="0">
              <a:solidFill>
                <a:schemeClr val="bg1"/>
              </a:solidFill>
            </a:endParaRPr>
          </a:p>
          <a:p>
            <a:endParaRPr lang="en-US" sz="2400" i="1" dirty="0">
              <a:solidFill>
                <a:schemeClr val="bg1"/>
              </a:solidFill>
            </a:endParaRPr>
          </a:p>
        </p:txBody>
      </p:sp>
    </p:spTree>
    <p:extLst>
      <p:ext uri="{BB962C8B-B14F-4D97-AF65-F5344CB8AC3E}">
        <p14:creationId xmlns:p14="http://schemas.microsoft.com/office/powerpoint/2010/main" val="441394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4030</TotalTime>
  <Words>2632</Words>
  <Application>Microsoft Macintosh PowerPoint</Application>
  <PresentationFormat>Widescreen</PresentationFormat>
  <Paragraphs>428</Paragraphs>
  <Slides>73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Helvetica</vt:lpstr>
      <vt:lpstr>Office Theme</vt:lpstr>
      <vt:lpstr>Technical Advisory Committee to the Children’s Trust of Alachua County</vt:lpstr>
      <vt:lpstr>PowerPoint Presentation</vt:lpstr>
      <vt:lpstr>Committee Members</vt:lpstr>
      <vt:lpstr>Additional Support provided by…</vt:lpstr>
      <vt:lpstr>PowerPoint Presentation</vt:lpstr>
      <vt:lpstr>Results Based Accountability</vt:lpstr>
      <vt:lpstr>Activities</vt:lpstr>
      <vt:lpstr>Results Recommended by the Committee Children in Alachua County are Effectively Supported When…  </vt:lpstr>
      <vt:lpstr>All children are connecting with and contributing to the community.</vt:lpstr>
      <vt:lpstr>Insights</vt:lpstr>
      <vt:lpstr>Florida Department of Health Resources  For Long-Term Indicator Tracking</vt:lpstr>
      <vt:lpstr>PowerPoint Presentation</vt:lpstr>
      <vt:lpstr>All children are born healthy and remain healthy.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Hospitalizations for Self Inflicted Injuries Ages 12-18</vt:lpstr>
      <vt:lpstr>Hospitalizations for Eating Disorders Ages 12-18</vt:lpstr>
      <vt:lpstr>All children are born healthy and remain healthy.  Data Development Agenda</vt:lpstr>
      <vt:lpstr>PowerPoint Presentation</vt:lpstr>
      <vt:lpstr>All children can learn what they need to be successful. Indicators</vt:lpstr>
      <vt:lpstr>PowerPoint Presentation</vt:lpstr>
      <vt:lpstr>PowerPoint Presentation</vt:lpstr>
      <vt:lpstr>PowerPoint Presentation</vt:lpstr>
      <vt:lpstr>FSA Performance Levels Florida Department of Education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children can learn what they need to be successful.  Data Development Agenda</vt:lpstr>
      <vt:lpstr>PowerPoint Presentation</vt:lpstr>
      <vt:lpstr>All children have nurturing, supportive caregivers and relationships.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children have nurturing, supportive caregivers and relationships. Data Development Agenda</vt:lpstr>
      <vt:lpstr>PowerPoint Presentation</vt:lpstr>
      <vt:lpstr>All children live in a safe community.  Indicators</vt:lpstr>
      <vt:lpstr>PowerPoint Presentation</vt:lpstr>
      <vt:lpstr>PowerPoint Presentation</vt:lpstr>
      <vt:lpstr>PowerPoint Presentation</vt:lpstr>
      <vt:lpstr>PowerPoint Presentation</vt:lpstr>
      <vt:lpstr>PowerPoint Presentation</vt:lpstr>
      <vt:lpstr>All children live in a safe community. Data Development Agenda</vt:lpstr>
      <vt:lpstr>Insights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Committee to the Children’s Trust of Alachua County</dc:title>
  <dc:creator>Microsoft Office User</dc:creator>
  <cp:lastModifiedBy>Microsoft Office User</cp:lastModifiedBy>
  <cp:revision>303</cp:revision>
  <cp:lastPrinted>2020-06-01T19:41:53Z</cp:lastPrinted>
  <dcterms:created xsi:type="dcterms:W3CDTF">2020-05-18T01:33:04Z</dcterms:created>
  <dcterms:modified xsi:type="dcterms:W3CDTF">2022-02-16T19:33:12Z</dcterms:modified>
</cp:coreProperties>
</file>