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rwhif6H8nZUJO97V4buw4siIL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E1B3D-4CA0-45E9-BE35-A0AD600DDD40}">
  <a:tblStyle styleId="{A3BE1B3D-4CA0-45E9-BE35-A0AD600DDD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0bf98f999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170" name="Google Shape;170;g100bf98f999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0bf98f999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179" name="Google Shape;179;g100bf98f999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0bf98f999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Januaryr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$300,000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188" name="Google Shape;188;g100bf98f999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0bf98f999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197" name="Google Shape;197;g100bf98f999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0bf98f999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06" name="Google Shape;206;g100bf98f999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00bf98f999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15" name="Google Shape;215;g100bf98f999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0bf98f999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24" name="Google Shape;224;g100bf98f999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0bf98f999_0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33" name="Google Shape;233;g100bf98f999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0bf98f999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a:p>
        </p:txBody>
      </p:sp>
      <p:sp>
        <p:nvSpPr>
          <p:cNvPr id="242" name="Google Shape;242;g100bf98f999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0bf98f999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None/>
            </a:pP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51" name="Google Shape;251;g100bf98f999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0bf98f999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61" name="Google Shape;261;g100bf98f999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0bf98f999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270" name="Google Shape;270;g100bf98f999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05ba4bbb2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need to work on this</a:t>
            </a:r>
            <a:endParaRPr/>
          </a:p>
          <a:p>
            <a:pPr marL="0" lvl="0" indent="0" algn="l" rtl="0">
              <a:lnSpc>
                <a:spcPct val="100000"/>
              </a:lnSpc>
              <a:spcBef>
                <a:spcPts val="0"/>
              </a:spcBef>
              <a:spcAft>
                <a:spcPts val="0"/>
              </a:spcAft>
              <a:buSzPts val="1400"/>
              <a:buNone/>
            </a:pPr>
            <a:endParaRPr/>
          </a:p>
        </p:txBody>
      </p:sp>
      <p:sp>
        <p:nvSpPr>
          <p:cNvPr id="279" name="Google Shape;279;gf05ba4bbb2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00bf98f999_0_3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100"/>
              <a:buNone/>
            </a:pPr>
            <a:endParaRPr/>
          </a:p>
        </p:txBody>
      </p:sp>
      <p:sp>
        <p:nvSpPr>
          <p:cNvPr id="288" name="Google Shape;288;g100bf98f999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0bf98f999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300" name="Google Shape;300;g100bf98f999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0bf98f999_0_3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309" name="Google Shape;309;g100bf98f999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1098bc9dd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100"/>
              <a:buNone/>
            </a:pPr>
            <a:endParaRPr/>
          </a:p>
        </p:txBody>
      </p:sp>
      <p:sp>
        <p:nvSpPr>
          <p:cNvPr id="318" name="Google Shape;318;g101098bc9dd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0bf98f999_0_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327" name="Google Shape;327;g100bf98f999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05ba4bbb2_0_3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100"/>
              <a:buNone/>
            </a:pPr>
            <a:endParaRPr/>
          </a:p>
        </p:txBody>
      </p:sp>
      <p:sp>
        <p:nvSpPr>
          <p:cNvPr id="336" name="Google Shape;336;gf05ba4bbb2_0_3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0bf98f999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100bf98f999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013300f3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013300f3b2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1013300f3b2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013300f3b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013300f3b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013300f3b2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13300f3b2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013300f3b2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1013300f3b2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1098bc9d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375" name="Google Shape;375;g101098bc9d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1098bc9d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384" name="Google Shape;384;g101098bc9d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01098bc9dd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393" name="Google Shape;393;g101098bc9dd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01098bc9dd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02" name="Google Shape;402;g101098bc9dd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01098bc9dd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11" name="Google Shape;411;g101098bc9dd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01098bc9dd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20" name="Google Shape;420;g101098bc9dd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13300f3b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13300f3b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1013300f3b2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0bf98f999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00bf98f999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Kristy – intro, quick website demo, review mission/vision/guiding principles/, how to access ITN information on website</a:t>
            </a:r>
            <a:endParaRPr/>
          </a:p>
        </p:txBody>
      </p:sp>
      <p:sp>
        <p:nvSpPr>
          <p:cNvPr id="116" name="Google Shape;116;g100bf98f999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01098bc9dd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37" name="Google Shape;437;g101098bc9dd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01098bc9dd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47" name="Google Shape;447;g101098bc9dd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01098bc9dd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58" name="Google Shape;458;g101098bc9dd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01098bc9dd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469" name="Google Shape;469;g101098bc9dd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013300f3b2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https://www.childrenstrustofalachuacounty.us/programs/page/itn-2022-01-youth-development-capacity-building</a:t>
            </a:r>
            <a:endParaRPr/>
          </a:p>
        </p:txBody>
      </p:sp>
      <p:sp>
        <p:nvSpPr>
          <p:cNvPr id="480" name="Google Shape;480;g1013300f3b2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259c770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https://www.childrenstrustofalachuacounty.us/programs/page/itn-2022-01-youth-development-capacity-building</a:t>
            </a:r>
            <a:endParaRPr/>
          </a:p>
        </p:txBody>
      </p:sp>
      <p:sp>
        <p:nvSpPr>
          <p:cNvPr id="490" name="Google Shape;490;gf259c770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f05ba4bbb2_0_3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100"/>
              <a:buNone/>
            </a:pPr>
            <a:endParaRPr/>
          </a:p>
        </p:txBody>
      </p:sp>
      <p:sp>
        <p:nvSpPr>
          <p:cNvPr id="500" name="Google Shape;500;gf05ba4bbb2_0_3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05ba4bbb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f05ba4bbb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05ba4bbb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f05ba4bbb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05ba4bbb2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143" name="Google Shape;143;gf05ba4bbb2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0bf98f999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a:p>
        </p:txBody>
      </p:sp>
      <p:sp>
        <p:nvSpPr>
          <p:cNvPr id="152" name="Google Shape;152;g100bf98f999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0bf98f999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Participants will be awarded contracts with anticipated service dates of November 1st, 2021, through Sept 30th, 2022. </a:t>
            </a:r>
            <a:endParaRPr sz="1300">
              <a:latin typeface="Roboto"/>
              <a:ea typeface="Roboto"/>
              <a:cs typeface="Roboto"/>
              <a:sym typeface="Roboto"/>
            </a:endParaRPr>
          </a:p>
          <a:p>
            <a:pPr marL="457200" lvl="0" indent="-279400" algn="l" rtl="0">
              <a:lnSpc>
                <a:spcPct val="107916"/>
              </a:lnSpc>
              <a:spcBef>
                <a:spcPts val="0"/>
              </a:spcBef>
              <a:spcAft>
                <a:spcPts val="0"/>
              </a:spcAft>
              <a:buClr>
                <a:schemeClr val="dk1"/>
              </a:buClr>
              <a:buSzPts val="800"/>
              <a:buFont typeface="Roboto"/>
              <a:buChar char="★"/>
            </a:pPr>
            <a:r>
              <a:rPr lang="en-US" sz="1300">
                <a:latin typeface="Roboto"/>
                <a:ea typeface="Roboto"/>
                <a:cs typeface="Roboto"/>
                <a:sym typeface="Roboto"/>
              </a:rPr>
              <a:t>An estimated $500,000 in funding will be available for capacity building plans.</a:t>
            </a:r>
            <a:endParaRPr sz="1300">
              <a:latin typeface="Roboto"/>
              <a:ea typeface="Roboto"/>
              <a:cs typeface="Roboto"/>
              <a:sym typeface="Roboto"/>
            </a:endParaRPr>
          </a:p>
          <a:p>
            <a:pPr marL="457200" lvl="0" indent="0" algn="l" rtl="0">
              <a:lnSpc>
                <a:spcPct val="107916"/>
              </a:lnSpc>
              <a:spcBef>
                <a:spcPts val="0"/>
              </a:spcBef>
              <a:spcAft>
                <a:spcPts val="0"/>
              </a:spcAft>
              <a:buSzPts val="1400"/>
              <a:buNone/>
            </a:pPr>
            <a:endParaRPr sz="1300">
              <a:latin typeface="Roboto"/>
              <a:ea typeface="Roboto"/>
              <a:cs typeface="Roboto"/>
              <a:sym typeface="Roboto"/>
            </a:endParaRPr>
          </a:p>
        </p:txBody>
      </p:sp>
      <p:sp>
        <p:nvSpPr>
          <p:cNvPr id="161" name="Google Shape;161;g100bf98f999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a:spLocks noGrp="1"/>
          </p:cNvSpPr>
          <p:nvPr>
            <p:ph type="pic" idx="2"/>
          </p:nvPr>
        </p:nvSpPr>
        <p:spPr>
          <a:xfrm>
            <a:off x="5183188" y="987425"/>
            <a:ext cx="6172200" cy="4873625"/>
          </a:xfrm>
          <a:prstGeom prst="rect">
            <a:avLst/>
          </a:prstGeom>
          <a:noFill/>
          <a:ln>
            <a:noFill/>
          </a:ln>
        </p:spPr>
      </p:sp>
      <p:sp>
        <p:nvSpPr>
          <p:cNvPr id="24" name="Google Shape;2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childrenstrustofalachuacounty.us/programs/webform/itn-2022-01-question-submission-youth-development-capacity-building-itn"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childrenstrustofalachuacounty.us/"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9672019" y="0"/>
            <a:ext cx="2414905" cy="2141855"/>
          </a:xfrm>
          <a:prstGeom prst="rect">
            <a:avLst/>
          </a:prstGeom>
          <a:noFill/>
          <a:ln>
            <a:noFill/>
          </a:ln>
        </p:spPr>
      </p:pic>
      <p:sp>
        <p:nvSpPr>
          <p:cNvPr id="90" name="Google Shape;90;p1"/>
          <p:cNvSpPr/>
          <p:nvPr/>
        </p:nvSpPr>
        <p:spPr>
          <a:xfrm>
            <a:off x="0" y="0"/>
            <a:ext cx="7736305" cy="2815389"/>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rot="1014149">
            <a:off x="5542932" y="-126036"/>
            <a:ext cx="3163125" cy="418283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a:stretch/>
        </p:blipFill>
        <p:spPr>
          <a:xfrm>
            <a:off x="0" y="6424863"/>
            <a:ext cx="12344400" cy="837447"/>
          </a:xfrm>
          <a:prstGeom prst="rect">
            <a:avLst/>
          </a:prstGeom>
          <a:noFill/>
          <a:ln>
            <a:noFill/>
          </a:ln>
        </p:spPr>
      </p:pic>
      <p:sp>
        <p:nvSpPr>
          <p:cNvPr id="93" name="Google Shape;93;p1"/>
          <p:cNvSpPr txBox="1"/>
          <p:nvPr/>
        </p:nvSpPr>
        <p:spPr>
          <a:xfrm>
            <a:off x="1287379" y="2880897"/>
            <a:ext cx="10347300" cy="347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b="1" i="0" u="none" strike="noStrike" cap="none">
                <a:solidFill>
                  <a:schemeClr val="dk1"/>
                </a:solidFill>
                <a:latin typeface="Roboto"/>
                <a:ea typeface="Roboto"/>
                <a:cs typeface="Roboto"/>
                <a:sym typeface="Roboto"/>
              </a:rPr>
              <a:t>Youth Development Capacity Building </a:t>
            </a:r>
            <a:r>
              <a:rPr lang="en-US" sz="4800" b="1">
                <a:solidFill>
                  <a:schemeClr val="dk1"/>
                </a:solidFill>
                <a:latin typeface="Roboto"/>
                <a:ea typeface="Roboto"/>
                <a:cs typeface="Roboto"/>
                <a:sym typeface="Roboto"/>
              </a:rPr>
              <a:t>Plan</a:t>
            </a:r>
            <a:endParaRPr sz="48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endParaRPr sz="42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4400"/>
              <a:buFont typeface="Arial"/>
              <a:buNone/>
            </a:pPr>
            <a:r>
              <a:rPr lang="en-US" sz="4100">
                <a:solidFill>
                  <a:schemeClr val="dk1"/>
                </a:solidFill>
                <a:latin typeface="Roboto"/>
                <a:ea typeface="Roboto"/>
                <a:cs typeface="Roboto"/>
                <a:sym typeface="Roboto"/>
              </a:rPr>
              <a:t>Bidder’s Conference</a:t>
            </a:r>
            <a:endParaRPr sz="41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4400"/>
              <a:buFont typeface="Arial"/>
              <a:buNone/>
            </a:pPr>
            <a:r>
              <a:rPr lang="en-US" sz="4100">
                <a:solidFill>
                  <a:schemeClr val="dk1"/>
                </a:solidFill>
                <a:latin typeface="Roboto"/>
                <a:ea typeface="Roboto"/>
                <a:cs typeface="Roboto"/>
                <a:sym typeface="Roboto"/>
              </a:rPr>
              <a:t>November 10</a:t>
            </a:r>
            <a:r>
              <a:rPr lang="en-US" sz="4100" b="0" i="0" u="none" strike="noStrike" cap="none">
                <a:solidFill>
                  <a:schemeClr val="dk1"/>
                </a:solidFill>
                <a:latin typeface="Roboto"/>
                <a:ea typeface="Roboto"/>
                <a:cs typeface="Roboto"/>
                <a:sym typeface="Roboto"/>
              </a:rPr>
              <a:t>, 2021</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100bf98f999_0_278"/>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73" name="Google Shape;173;g100bf98f999_0_278"/>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100bf98f999_0_278"/>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75" name="Google Shape;175;g100bf98f999_0_278"/>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What is an Invitation to Negotiate (ITN)?</a:t>
            </a:r>
            <a:endParaRPr sz="3500" b="1">
              <a:latin typeface="Roboto"/>
              <a:ea typeface="Roboto"/>
              <a:cs typeface="Roboto"/>
              <a:sym typeface="Roboto"/>
            </a:endParaRPr>
          </a:p>
        </p:txBody>
      </p:sp>
      <p:sp>
        <p:nvSpPr>
          <p:cNvPr id="176" name="Google Shape;176;g100bf98f999_0_278"/>
          <p:cNvSpPr txBox="1">
            <a:spLocks noGrp="1"/>
          </p:cNvSpPr>
          <p:nvPr>
            <p:ph type="body" idx="1"/>
          </p:nvPr>
        </p:nvSpPr>
        <p:spPr>
          <a:xfrm>
            <a:off x="530375" y="1200175"/>
            <a:ext cx="11372400" cy="4710300"/>
          </a:xfrm>
          <a:prstGeom prst="rect">
            <a:avLst/>
          </a:prstGeom>
          <a:noFill/>
          <a:ln>
            <a:noFill/>
          </a:ln>
        </p:spPr>
        <p:txBody>
          <a:bodyPr spcFirstLastPara="1" wrap="square" lIns="91425" tIns="45700" rIns="91425" bIns="45700" anchor="t" anchorCtr="0">
            <a:noAutofit/>
          </a:bodyPr>
          <a:lstStyle/>
          <a:p>
            <a:pPr marL="0" lvl="0" indent="0" algn="just" rtl="0">
              <a:lnSpc>
                <a:spcPct val="114000"/>
              </a:lnSpc>
              <a:spcBef>
                <a:spcPts val="730"/>
              </a:spcBef>
              <a:spcAft>
                <a:spcPts val="0"/>
              </a:spcAft>
              <a:buNone/>
            </a:pPr>
            <a:r>
              <a:rPr lang="en-US" sz="2200">
                <a:latin typeface="Roboto"/>
                <a:ea typeface="Roboto"/>
                <a:cs typeface="Roboto"/>
                <a:sym typeface="Roboto"/>
              </a:rPr>
              <a:t>An Invitation to Negotiate (ITN) is a written solicitation for competitive, sealed replies to select one or more applicants with which to commence negotiations. ITNs are used when CTAC determines negotiations may be necessary to receive the best value. Cost may or may not be a consideration when negotiating. </a:t>
            </a:r>
            <a:endParaRPr sz="2200">
              <a:latin typeface="Roboto"/>
              <a:ea typeface="Roboto"/>
              <a:cs typeface="Roboto"/>
              <a:sym typeface="Roboto"/>
            </a:endParaRPr>
          </a:p>
          <a:p>
            <a:pPr marL="0" lvl="0" indent="0" algn="just" rtl="0">
              <a:lnSpc>
                <a:spcPct val="114000"/>
              </a:lnSpc>
              <a:spcBef>
                <a:spcPts val="730"/>
              </a:spcBef>
              <a:spcAft>
                <a:spcPts val="0"/>
              </a:spcAft>
              <a:buNone/>
            </a:pPr>
            <a:r>
              <a:rPr lang="en-US" sz="2200" b="1">
                <a:latin typeface="Roboto"/>
                <a:ea typeface="Roboto"/>
                <a:cs typeface="Roboto"/>
                <a:sym typeface="Roboto"/>
              </a:rPr>
              <a:t> </a:t>
            </a:r>
            <a:endParaRPr sz="2200" b="1">
              <a:latin typeface="Roboto"/>
              <a:ea typeface="Roboto"/>
              <a:cs typeface="Roboto"/>
              <a:sym typeface="Roboto"/>
            </a:endParaRPr>
          </a:p>
          <a:p>
            <a:pPr marL="0" lvl="0" indent="0" algn="l" rtl="0">
              <a:lnSpc>
                <a:spcPct val="107916"/>
              </a:lnSpc>
              <a:spcBef>
                <a:spcPts val="0"/>
              </a:spcBef>
              <a:spcAft>
                <a:spcPts val="0"/>
              </a:spcAft>
              <a:buNone/>
            </a:pPr>
            <a:endParaRPr sz="2200" b="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100bf98f999_0_92"/>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82" name="Google Shape;182;g100bf98f999_0_92"/>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100bf98f999_0_92"/>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84" name="Google Shape;184;g100bf98f999_0_92"/>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ITN Purpose &amp; Goals</a:t>
            </a:r>
            <a:endParaRPr sz="3500" b="1">
              <a:latin typeface="Roboto"/>
              <a:ea typeface="Roboto"/>
              <a:cs typeface="Roboto"/>
              <a:sym typeface="Roboto"/>
            </a:endParaRPr>
          </a:p>
        </p:txBody>
      </p:sp>
      <p:sp>
        <p:nvSpPr>
          <p:cNvPr id="185" name="Google Shape;185;g100bf98f999_0_92"/>
          <p:cNvSpPr txBox="1">
            <a:spLocks noGrp="1"/>
          </p:cNvSpPr>
          <p:nvPr>
            <p:ph type="body" idx="1"/>
          </p:nvPr>
        </p:nvSpPr>
        <p:spPr>
          <a:xfrm>
            <a:off x="530375" y="1200175"/>
            <a:ext cx="11372400" cy="4710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2200">
                <a:latin typeface="Roboto"/>
                <a:ea typeface="Roboto"/>
                <a:cs typeface="Roboto"/>
                <a:sym typeface="Roboto"/>
              </a:rPr>
              <a:t>The purpose of this ITN is to support OST providers in the development and implementation of a capacity building plan that focuses on increasing: </a:t>
            </a:r>
            <a:endParaRPr sz="2200">
              <a:latin typeface="Roboto"/>
              <a:ea typeface="Roboto"/>
              <a:cs typeface="Roboto"/>
              <a:sym typeface="Roboto"/>
            </a:endParaRPr>
          </a:p>
          <a:p>
            <a:pPr marL="0" lvl="0" indent="0" algn="l" rtl="0">
              <a:lnSpc>
                <a:spcPct val="107000"/>
              </a:lnSpc>
              <a:spcBef>
                <a:spcPts val="0"/>
              </a:spcBef>
              <a:spcAft>
                <a:spcPts val="0"/>
              </a:spcAft>
              <a:buNone/>
            </a:pPr>
            <a:r>
              <a:rPr lang="en-US" sz="2200">
                <a:latin typeface="Roboto"/>
                <a:ea typeface="Roboto"/>
                <a:cs typeface="Roboto"/>
                <a:sym typeface="Roboto"/>
              </a:rPr>
              <a:t>1) program access</a:t>
            </a:r>
            <a:endParaRPr sz="2200">
              <a:latin typeface="Roboto"/>
              <a:ea typeface="Roboto"/>
              <a:cs typeface="Roboto"/>
              <a:sym typeface="Roboto"/>
            </a:endParaRPr>
          </a:p>
          <a:p>
            <a:pPr marL="0" lvl="0" indent="0" algn="l" rtl="0">
              <a:lnSpc>
                <a:spcPct val="107000"/>
              </a:lnSpc>
              <a:spcBef>
                <a:spcPts val="0"/>
              </a:spcBef>
              <a:spcAft>
                <a:spcPts val="0"/>
              </a:spcAft>
              <a:buNone/>
            </a:pPr>
            <a:r>
              <a:rPr lang="en-US" sz="2200">
                <a:latin typeface="Roboto"/>
                <a:ea typeface="Roboto"/>
                <a:cs typeface="Roboto"/>
                <a:sym typeface="Roboto"/>
              </a:rPr>
              <a:t>2) program quality, and/or </a:t>
            </a:r>
            <a:endParaRPr sz="2200">
              <a:latin typeface="Roboto"/>
              <a:ea typeface="Roboto"/>
              <a:cs typeface="Roboto"/>
              <a:sym typeface="Roboto"/>
            </a:endParaRPr>
          </a:p>
          <a:p>
            <a:pPr marL="0" lvl="0" indent="0" algn="l" rtl="0">
              <a:lnSpc>
                <a:spcPct val="107000"/>
              </a:lnSpc>
              <a:spcBef>
                <a:spcPts val="0"/>
              </a:spcBef>
              <a:spcAft>
                <a:spcPts val="0"/>
              </a:spcAft>
              <a:buNone/>
            </a:pPr>
            <a:r>
              <a:rPr lang="en-US" sz="2200">
                <a:latin typeface="Roboto"/>
                <a:ea typeface="Roboto"/>
                <a:cs typeface="Roboto"/>
                <a:sym typeface="Roboto"/>
              </a:rPr>
              <a:t>3) organizational readiness for future CTAC funding. </a:t>
            </a:r>
            <a:endParaRPr sz="2200">
              <a:latin typeface="Roboto"/>
              <a:ea typeface="Roboto"/>
              <a:cs typeface="Roboto"/>
              <a:sym typeface="Roboto"/>
            </a:endParaRPr>
          </a:p>
          <a:p>
            <a:pPr marL="0" lvl="0" indent="0" algn="l" rtl="0">
              <a:lnSpc>
                <a:spcPct val="107000"/>
              </a:lnSpc>
              <a:spcBef>
                <a:spcPts val="0"/>
              </a:spcBef>
              <a:spcAft>
                <a:spcPts val="0"/>
              </a:spcAft>
              <a:buNone/>
            </a:pPr>
            <a:endParaRPr sz="2200">
              <a:latin typeface="Roboto"/>
              <a:ea typeface="Roboto"/>
              <a:cs typeface="Roboto"/>
              <a:sym typeface="Roboto"/>
            </a:endParaRPr>
          </a:p>
          <a:p>
            <a:pPr marL="0" lvl="0" indent="0" algn="l" rtl="0">
              <a:lnSpc>
                <a:spcPct val="107000"/>
              </a:lnSpc>
              <a:spcBef>
                <a:spcPts val="0"/>
              </a:spcBef>
              <a:spcAft>
                <a:spcPts val="0"/>
              </a:spcAft>
              <a:buNone/>
            </a:pPr>
            <a:r>
              <a:rPr lang="en-US" sz="2200">
                <a:latin typeface="Roboto"/>
                <a:ea typeface="Roboto"/>
                <a:cs typeface="Roboto"/>
                <a:sym typeface="Roboto"/>
              </a:rPr>
              <a:t>Utilizing the standards for quality OST programs provided by the Florida Afterschool Network, providers will complete a capacity building plan. The Florida Standards for Quality Afterschool Programs define the core principles and best practices that lead to the delivery of quality programming for children and youth in OST settings. The standards provide a framework for the development of a caring, dynamic, stimulating, and safe OST environment for children and youth.</a:t>
            </a:r>
            <a:endParaRPr sz="2200">
              <a:highlight>
                <a:srgbClr val="FFFFFF"/>
              </a:highlight>
              <a:latin typeface="Roboto"/>
              <a:ea typeface="Roboto"/>
              <a:cs typeface="Roboto"/>
              <a:sym typeface="Roboto"/>
            </a:endParaRPr>
          </a:p>
          <a:p>
            <a:pPr marL="0" lvl="0" indent="0" algn="l" rtl="0">
              <a:lnSpc>
                <a:spcPct val="107000"/>
              </a:lnSpc>
              <a:spcBef>
                <a:spcPts val="0"/>
              </a:spcBef>
              <a:spcAft>
                <a:spcPts val="0"/>
              </a:spcAft>
              <a:buNone/>
            </a:pPr>
            <a:r>
              <a:rPr lang="en-US" sz="2200">
                <a:latin typeface="Roboto"/>
                <a:ea typeface="Roboto"/>
                <a:cs typeface="Roboto"/>
                <a:sym typeface="Roboto"/>
              </a:rPr>
              <a:t> </a:t>
            </a:r>
            <a:endParaRPr sz="2200">
              <a:latin typeface="Roboto"/>
              <a:ea typeface="Roboto"/>
              <a:cs typeface="Roboto"/>
              <a:sym typeface="Roboto"/>
            </a:endParaRPr>
          </a:p>
          <a:p>
            <a:pPr marL="0" lvl="0" indent="0" algn="l" rtl="0">
              <a:lnSpc>
                <a:spcPct val="107916"/>
              </a:lnSpc>
              <a:spcBef>
                <a:spcPts val="0"/>
              </a:spcBef>
              <a:spcAft>
                <a:spcPts val="0"/>
              </a:spcAft>
              <a:buNone/>
            </a:pPr>
            <a:endParaRPr sz="22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100bf98f999_0_136"/>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91" name="Google Shape;191;g100bf98f999_0_136"/>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100bf98f999_0_136"/>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93" name="Google Shape;193;g100bf98f999_0_136"/>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ITN Purpose &amp; Goals</a:t>
            </a:r>
            <a:endParaRPr sz="3500" b="1">
              <a:latin typeface="Roboto"/>
              <a:ea typeface="Roboto"/>
              <a:cs typeface="Roboto"/>
              <a:sym typeface="Roboto"/>
            </a:endParaRPr>
          </a:p>
        </p:txBody>
      </p:sp>
      <p:sp>
        <p:nvSpPr>
          <p:cNvPr id="194" name="Google Shape;194;g100bf98f999_0_136"/>
          <p:cNvSpPr txBox="1">
            <a:spLocks noGrp="1"/>
          </p:cNvSpPr>
          <p:nvPr>
            <p:ph type="body" idx="1"/>
          </p:nvPr>
        </p:nvSpPr>
        <p:spPr>
          <a:xfrm>
            <a:off x="530375" y="1275125"/>
            <a:ext cx="11372400" cy="4710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700" b="1">
                <a:latin typeface="Roboto"/>
                <a:ea typeface="Roboto"/>
                <a:cs typeface="Roboto"/>
                <a:sym typeface="Roboto"/>
              </a:rPr>
              <a:t>Goal: </a:t>
            </a:r>
            <a:r>
              <a:rPr lang="en-US" sz="1700">
                <a:latin typeface="Roboto"/>
                <a:ea typeface="Roboto"/>
                <a:cs typeface="Roboto"/>
                <a:sym typeface="Roboto"/>
              </a:rPr>
              <a:t>By supporting OST providers’ efforts to improve program quality, CTAC </a:t>
            </a:r>
            <a:r>
              <a:rPr lang="en-US" sz="1700">
                <a:highlight>
                  <a:srgbClr val="FFFFFF"/>
                </a:highlight>
                <a:latin typeface="Roboto"/>
                <a:ea typeface="Roboto"/>
                <a:cs typeface="Roboto"/>
                <a:sym typeface="Roboto"/>
              </a:rPr>
              <a:t>seeks to expand access to safe and enriching OST programming for children from low-income families living in Alachua County by funding organizations that have a positive impact on children, youth and families to support a continuum of quality programming.</a:t>
            </a:r>
            <a:endParaRPr sz="1700">
              <a:highlight>
                <a:srgbClr val="FFFFFF"/>
              </a:highlight>
              <a:latin typeface="Roboto"/>
              <a:ea typeface="Roboto"/>
              <a:cs typeface="Roboto"/>
              <a:sym typeface="Roboto"/>
            </a:endParaRPr>
          </a:p>
          <a:p>
            <a:pPr marL="0" lvl="0" indent="0" algn="l" rtl="0">
              <a:lnSpc>
                <a:spcPct val="107000"/>
              </a:lnSpc>
              <a:spcBef>
                <a:spcPts val="0"/>
              </a:spcBef>
              <a:spcAft>
                <a:spcPts val="0"/>
              </a:spcAft>
              <a:buNone/>
            </a:pPr>
            <a:r>
              <a:rPr lang="en-US" sz="1700">
                <a:latin typeface="Roboto"/>
                <a:ea typeface="Roboto"/>
                <a:cs typeface="Roboto"/>
                <a:sym typeface="Roboto"/>
              </a:rPr>
              <a:t> </a:t>
            </a:r>
            <a:endParaRPr sz="1700">
              <a:latin typeface="Roboto"/>
              <a:ea typeface="Roboto"/>
              <a:cs typeface="Roboto"/>
              <a:sym typeface="Roboto"/>
            </a:endParaRPr>
          </a:p>
          <a:p>
            <a:pPr marL="0" lvl="0" indent="0" algn="just" rtl="0">
              <a:lnSpc>
                <a:spcPct val="106000"/>
              </a:lnSpc>
              <a:spcBef>
                <a:spcPts val="0"/>
              </a:spcBef>
              <a:spcAft>
                <a:spcPts val="0"/>
              </a:spcAft>
              <a:buClr>
                <a:schemeClr val="dk1"/>
              </a:buClr>
              <a:buSzPts val="1100"/>
              <a:buFont typeface="Arial"/>
              <a:buNone/>
            </a:pPr>
            <a:r>
              <a:rPr lang="en-US" sz="1700">
                <a:latin typeface="Roboto"/>
                <a:ea typeface="Roboto"/>
                <a:cs typeface="Roboto"/>
                <a:sym typeface="Roboto"/>
              </a:rPr>
              <a:t>The intent of the capacity building plan is to support organizations ability to meet or exceed the following CTAC existing requirements for OST programming.</a:t>
            </a:r>
            <a:endParaRPr sz="1700">
              <a:latin typeface="Roboto"/>
              <a:ea typeface="Roboto"/>
              <a:cs typeface="Roboto"/>
              <a:sym typeface="Roboto"/>
            </a:endParaRPr>
          </a:p>
          <a:p>
            <a:pPr marL="0" lvl="0" indent="0" algn="just" rtl="0">
              <a:lnSpc>
                <a:spcPct val="106000"/>
              </a:lnSpc>
              <a:spcBef>
                <a:spcPts val="800"/>
              </a:spcBef>
              <a:spcAft>
                <a:spcPts val="0"/>
              </a:spcAft>
              <a:buClr>
                <a:schemeClr val="dk1"/>
              </a:buClr>
              <a:buSzPts val="1100"/>
              <a:buFont typeface="Arial"/>
              <a:buNone/>
            </a:pPr>
            <a:r>
              <a:rPr lang="en-US" sz="1500" b="1">
                <a:latin typeface="Roboto"/>
                <a:ea typeface="Roboto"/>
                <a:cs typeface="Roboto"/>
                <a:sym typeface="Roboto"/>
              </a:rPr>
              <a:t>After School program minimum requirements:</a:t>
            </a:r>
            <a:endParaRPr sz="1500" b="1">
              <a:latin typeface="Roboto"/>
              <a:ea typeface="Roboto"/>
              <a:cs typeface="Roboto"/>
              <a:sym typeface="Roboto"/>
            </a:endParaRPr>
          </a:p>
          <a:p>
            <a:pPr marL="457200" lvl="0" indent="0" algn="just" rtl="0">
              <a:lnSpc>
                <a:spcPct val="115000"/>
              </a:lnSpc>
              <a:spcBef>
                <a:spcPts val="800"/>
              </a:spcBef>
              <a:spcAft>
                <a:spcPts val="0"/>
              </a:spcAft>
              <a:buClr>
                <a:schemeClr val="dk1"/>
              </a:buClr>
              <a:buSzPts val="1100"/>
              <a:buFont typeface="Arial"/>
              <a:buNone/>
            </a:pPr>
            <a:r>
              <a:rPr lang="en-US" sz="1500">
                <a:latin typeface="Roboto"/>
                <a:ea typeface="Roboto"/>
                <a:cs typeface="Roboto"/>
                <a:sym typeface="Roboto"/>
              </a:rPr>
              <a:t>●  	Implement programming that serves children with creative and enriching programming</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Programming is offered 4 days week, with at least 1.5 hours of programming per day throughout school year</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Programs employ highly qualified staff members capable of developing strong, positive relationships with youth participants.</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Sites are safe and enriching environments and have an active and/or exempt DCF license</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Each program has at least one staff member available onsite trained in first aid and infant and child cardiopulmonary resuscitation (CPR) procedures</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Minimum staff ratios are 1:20 and all staff have Level 2 background screenings. </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Programs have an assigned program director responsible to managing and implementing programs and coordinating with CTAC staff</a:t>
            </a:r>
            <a:endParaRPr sz="1500">
              <a:latin typeface="Roboto"/>
              <a:ea typeface="Roboto"/>
              <a:cs typeface="Roboto"/>
              <a:sym typeface="Roboto"/>
            </a:endParaRPr>
          </a:p>
          <a:p>
            <a:pPr marL="457200" lvl="0" indent="0" algn="just" rtl="0">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  	Serve low-income children that reside in Alachua County</a:t>
            </a:r>
            <a:endParaRPr sz="1500">
              <a:latin typeface="Roboto"/>
              <a:ea typeface="Roboto"/>
              <a:cs typeface="Roboto"/>
              <a:sym typeface="Roboto"/>
            </a:endParaRPr>
          </a:p>
          <a:p>
            <a:pPr marL="0" lvl="0" indent="0" algn="l" rtl="0">
              <a:lnSpc>
                <a:spcPct val="107000"/>
              </a:lnSpc>
              <a:spcBef>
                <a:spcPts val="0"/>
              </a:spcBef>
              <a:spcAft>
                <a:spcPts val="0"/>
              </a:spcAft>
              <a:buNone/>
            </a:pPr>
            <a:endParaRPr sz="1700">
              <a:latin typeface="Roboto"/>
              <a:ea typeface="Roboto"/>
              <a:cs typeface="Roboto"/>
              <a:sym typeface="Roboto"/>
            </a:endParaRPr>
          </a:p>
          <a:p>
            <a:pPr marL="0" lvl="0" indent="0" algn="l" rtl="0">
              <a:lnSpc>
                <a:spcPct val="107916"/>
              </a:lnSpc>
              <a:spcBef>
                <a:spcPts val="0"/>
              </a:spcBef>
              <a:spcAft>
                <a:spcPts val="0"/>
              </a:spcAft>
              <a:buNone/>
            </a:pPr>
            <a:endParaRPr sz="17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100bf98f999_0_147"/>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00" name="Google Shape;200;g100bf98f999_0_147"/>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g100bf98f999_0_147"/>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02" name="Google Shape;202;g100bf98f999_0_147"/>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ITN Purpose &amp; Goals</a:t>
            </a:r>
            <a:endParaRPr sz="3500" b="1">
              <a:latin typeface="Roboto"/>
              <a:ea typeface="Roboto"/>
              <a:cs typeface="Roboto"/>
              <a:sym typeface="Roboto"/>
            </a:endParaRPr>
          </a:p>
        </p:txBody>
      </p:sp>
      <p:sp>
        <p:nvSpPr>
          <p:cNvPr id="203" name="Google Shape;203;g100bf98f999_0_147"/>
          <p:cNvSpPr txBox="1">
            <a:spLocks noGrp="1"/>
          </p:cNvSpPr>
          <p:nvPr>
            <p:ph type="body" idx="1"/>
          </p:nvPr>
        </p:nvSpPr>
        <p:spPr>
          <a:xfrm>
            <a:off x="530375" y="1275125"/>
            <a:ext cx="11372400" cy="4710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700" b="1">
                <a:latin typeface="Roboto"/>
                <a:ea typeface="Roboto"/>
                <a:cs typeface="Roboto"/>
                <a:sym typeface="Roboto"/>
              </a:rPr>
              <a:t>Goal: </a:t>
            </a:r>
            <a:r>
              <a:rPr lang="en-US" sz="1700">
                <a:latin typeface="Roboto"/>
                <a:ea typeface="Roboto"/>
                <a:cs typeface="Roboto"/>
                <a:sym typeface="Roboto"/>
              </a:rPr>
              <a:t>By supporting OST providers’ efforts to improve program quality, CTAC </a:t>
            </a:r>
            <a:r>
              <a:rPr lang="en-US" sz="1700">
                <a:highlight>
                  <a:srgbClr val="FFFFFF"/>
                </a:highlight>
                <a:latin typeface="Roboto"/>
                <a:ea typeface="Roboto"/>
                <a:cs typeface="Roboto"/>
                <a:sym typeface="Roboto"/>
              </a:rPr>
              <a:t>seeks to expand access to safe and enriching OST programming for children from low-income families living in Alachua County by funding organizations that have a positive impact on children, youth and families to support a continuum of quality programming.</a:t>
            </a:r>
            <a:endParaRPr sz="1700">
              <a:highlight>
                <a:srgbClr val="FFFFFF"/>
              </a:highlight>
              <a:latin typeface="Roboto"/>
              <a:ea typeface="Roboto"/>
              <a:cs typeface="Roboto"/>
              <a:sym typeface="Roboto"/>
            </a:endParaRPr>
          </a:p>
          <a:p>
            <a:pPr marL="0" lvl="0" indent="0" algn="l" rtl="0">
              <a:lnSpc>
                <a:spcPct val="107000"/>
              </a:lnSpc>
              <a:spcBef>
                <a:spcPts val="0"/>
              </a:spcBef>
              <a:spcAft>
                <a:spcPts val="0"/>
              </a:spcAft>
              <a:buNone/>
            </a:pPr>
            <a:r>
              <a:rPr lang="en-US" sz="1700">
                <a:latin typeface="Roboto"/>
                <a:ea typeface="Roboto"/>
                <a:cs typeface="Roboto"/>
                <a:sym typeface="Roboto"/>
              </a:rPr>
              <a:t> </a:t>
            </a:r>
            <a:endParaRPr sz="1700">
              <a:latin typeface="Roboto"/>
              <a:ea typeface="Roboto"/>
              <a:cs typeface="Roboto"/>
              <a:sym typeface="Roboto"/>
            </a:endParaRPr>
          </a:p>
          <a:p>
            <a:pPr marL="0" lvl="0" indent="0" algn="just" rtl="0">
              <a:lnSpc>
                <a:spcPct val="106000"/>
              </a:lnSpc>
              <a:spcBef>
                <a:spcPts val="0"/>
              </a:spcBef>
              <a:spcAft>
                <a:spcPts val="0"/>
              </a:spcAft>
              <a:buNone/>
            </a:pPr>
            <a:r>
              <a:rPr lang="en-US" sz="1700">
                <a:latin typeface="Roboto"/>
                <a:ea typeface="Roboto"/>
                <a:cs typeface="Roboto"/>
                <a:sym typeface="Roboto"/>
              </a:rPr>
              <a:t>The intent of the capacity building plan is to support organizations ability to meet or exceed the following CTAC existing requirements for OST programming.</a:t>
            </a:r>
            <a:endParaRPr sz="1700">
              <a:latin typeface="Roboto"/>
              <a:ea typeface="Roboto"/>
              <a:cs typeface="Roboto"/>
              <a:sym typeface="Roboto"/>
            </a:endParaRPr>
          </a:p>
          <a:p>
            <a:pPr marL="0" lvl="0" indent="0" algn="just" rtl="0">
              <a:lnSpc>
                <a:spcPct val="106000"/>
              </a:lnSpc>
              <a:spcBef>
                <a:spcPts val="800"/>
              </a:spcBef>
              <a:spcAft>
                <a:spcPts val="0"/>
              </a:spcAft>
              <a:buNone/>
            </a:pPr>
            <a:r>
              <a:rPr lang="en-US" sz="1500" b="1">
                <a:latin typeface="Roboto"/>
                <a:ea typeface="Roboto"/>
                <a:cs typeface="Roboto"/>
                <a:sym typeface="Roboto"/>
              </a:rPr>
              <a:t>Summer program minimum requirements:</a:t>
            </a:r>
            <a:endParaRPr sz="1500" b="1">
              <a:latin typeface="Roboto"/>
              <a:ea typeface="Roboto"/>
              <a:cs typeface="Roboto"/>
              <a:sym typeface="Roboto"/>
            </a:endParaRPr>
          </a:p>
          <a:p>
            <a:pPr marL="914400" lvl="0" indent="0" algn="just" rtl="0">
              <a:lnSpc>
                <a:spcPct val="115000"/>
              </a:lnSpc>
              <a:spcBef>
                <a:spcPts val="800"/>
              </a:spcBef>
              <a:spcAft>
                <a:spcPts val="0"/>
              </a:spcAft>
              <a:buNone/>
            </a:pPr>
            <a:r>
              <a:rPr lang="en-US" sz="1500">
                <a:latin typeface="Roboto"/>
                <a:ea typeface="Roboto"/>
                <a:cs typeface="Roboto"/>
                <a:sym typeface="Roboto"/>
              </a:rPr>
              <a:t>●  	Implement programming that serves children with creative and enriching programming</a:t>
            </a:r>
            <a:endParaRPr sz="1500">
              <a:latin typeface="Roboto"/>
              <a:ea typeface="Roboto"/>
              <a:cs typeface="Roboto"/>
              <a:sym typeface="Roboto"/>
            </a:endParaRPr>
          </a:p>
          <a:p>
            <a:pPr marL="914400" lvl="0" indent="0" algn="just" rtl="0">
              <a:lnSpc>
                <a:spcPct val="115000"/>
              </a:lnSpc>
              <a:spcBef>
                <a:spcPts val="0"/>
              </a:spcBef>
              <a:spcAft>
                <a:spcPts val="0"/>
              </a:spcAft>
              <a:buNone/>
            </a:pPr>
            <a:r>
              <a:rPr lang="en-US" sz="1500">
                <a:latin typeface="Roboto"/>
                <a:ea typeface="Roboto"/>
                <a:cs typeface="Roboto"/>
                <a:sym typeface="Roboto"/>
              </a:rPr>
              <a:t>●  	Programming is offered to meet the needs of children and parents during summer months</a:t>
            </a:r>
            <a:endParaRPr sz="1500">
              <a:latin typeface="Roboto"/>
              <a:ea typeface="Roboto"/>
              <a:cs typeface="Roboto"/>
              <a:sym typeface="Roboto"/>
            </a:endParaRPr>
          </a:p>
          <a:p>
            <a:pPr marL="914400" lvl="0" indent="0" algn="just" rtl="0">
              <a:lnSpc>
                <a:spcPct val="115000"/>
              </a:lnSpc>
              <a:spcBef>
                <a:spcPts val="0"/>
              </a:spcBef>
              <a:spcAft>
                <a:spcPts val="0"/>
              </a:spcAft>
              <a:buNone/>
            </a:pPr>
            <a:r>
              <a:rPr lang="en-US" sz="1500">
                <a:latin typeface="Roboto"/>
                <a:ea typeface="Roboto"/>
                <a:cs typeface="Roboto"/>
                <a:sym typeface="Roboto"/>
              </a:rPr>
              <a:t>●  	Programs employ highly qualified staff members capable of developing strong, positive relationships with youth participants.</a:t>
            </a:r>
            <a:endParaRPr sz="1500">
              <a:latin typeface="Roboto"/>
              <a:ea typeface="Roboto"/>
              <a:cs typeface="Roboto"/>
              <a:sym typeface="Roboto"/>
            </a:endParaRPr>
          </a:p>
          <a:p>
            <a:pPr marL="914400" lvl="0" indent="0" algn="just" rtl="0">
              <a:lnSpc>
                <a:spcPct val="115000"/>
              </a:lnSpc>
              <a:spcBef>
                <a:spcPts val="0"/>
              </a:spcBef>
              <a:spcAft>
                <a:spcPts val="0"/>
              </a:spcAft>
              <a:buNone/>
            </a:pPr>
            <a:r>
              <a:rPr lang="en-US" sz="1500">
                <a:latin typeface="Roboto"/>
                <a:ea typeface="Roboto"/>
                <a:cs typeface="Roboto"/>
                <a:sym typeface="Roboto"/>
              </a:rPr>
              <a:t>●  	Sites are safe and enriching environments</a:t>
            </a:r>
            <a:endParaRPr sz="1500">
              <a:latin typeface="Roboto"/>
              <a:ea typeface="Roboto"/>
              <a:cs typeface="Roboto"/>
              <a:sym typeface="Roboto"/>
            </a:endParaRPr>
          </a:p>
          <a:p>
            <a:pPr marL="914400" lvl="0" indent="0" algn="just" rtl="0">
              <a:lnSpc>
                <a:spcPct val="115000"/>
              </a:lnSpc>
              <a:spcBef>
                <a:spcPts val="0"/>
              </a:spcBef>
              <a:spcAft>
                <a:spcPts val="0"/>
              </a:spcAft>
              <a:buNone/>
            </a:pPr>
            <a:r>
              <a:rPr lang="en-US" sz="1500">
                <a:latin typeface="Roboto"/>
                <a:ea typeface="Roboto"/>
                <a:cs typeface="Roboto"/>
                <a:sym typeface="Roboto"/>
              </a:rPr>
              <a:t>●  	Each program has at least one staff member available onsite trained in first aid and infant and child cardiopulmonary resuscitation (CPR) procedures</a:t>
            </a:r>
            <a:endParaRPr sz="1500">
              <a:latin typeface="Roboto"/>
              <a:ea typeface="Roboto"/>
              <a:cs typeface="Roboto"/>
              <a:sym typeface="Roboto"/>
            </a:endParaRPr>
          </a:p>
          <a:p>
            <a:pPr marL="914400" lvl="0" indent="0" algn="just" rtl="0">
              <a:lnSpc>
                <a:spcPct val="115000"/>
              </a:lnSpc>
              <a:spcBef>
                <a:spcPts val="0"/>
              </a:spcBef>
              <a:spcAft>
                <a:spcPts val="0"/>
              </a:spcAft>
              <a:buNone/>
            </a:pPr>
            <a:r>
              <a:rPr lang="en-US" sz="1500">
                <a:latin typeface="Roboto"/>
                <a:ea typeface="Roboto"/>
                <a:cs typeface="Roboto"/>
                <a:sym typeface="Roboto"/>
              </a:rPr>
              <a:t>●  	Minimum staff ratios are 1:20 and all staff have Level 2 background screenings</a:t>
            </a:r>
            <a:endParaRPr sz="1500">
              <a:latin typeface="Roboto"/>
              <a:ea typeface="Roboto"/>
              <a:cs typeface="Roboto"/>
              <a:sym typeface="Roboto"/>
            </a:endParaRPr>
          </a:p>
          <a:p>
            <a:pPr marL="914400" lvl="0" indent="0" algn="just" rtl="0">
              <a:lnSpc>
                <a:spcPct val="115000"/>
              </a:lnSpc>
              <a:spcBef>
                <a:spcPts val="0"/>
              </a:spcBef>
              <a:spcAft>
                <a:spcPts val="0"/>
              </a:spcAft>
              <a:buNone/>
            </a:pPr>
            <a:r>
              <a:rPr lang="en-US" sz="1500">
                <a:latin typeface="Roboto"/>
                <a:ea typeface="Roboto"/>
                <a:cs typeface="Roboto"/>
                <a:sym typeface="Roboto"/>
              </a:rPr>
              <a:t>●  	Serve low-income children that reside in Alachua County</a:t>
            </a:r>
            <a:endParaRPr sz="1500">
              <a:latin typeface="Roboto"/>
              <a:ea typeface="Roboto"/>
              <a:cs typeface="Roboto"/>
              <a:sym typeface="Roboto"/>
            </a:endParaRPr>
          </a:p>
          <a:p>
            <a:pPr marL="457200" lvl="0" indent="0" algn="just" rtl="0">
              <a:lnSpc>
                <a:spcPct val="115000"/>
              </a:lnSpc>
              <a:spcBef>
                <a:spcPts val="0"/>
              </a:spcBef>
              <a:spcAft>
                <a:spcPts val="0"/>
              </a:spcAft>
              <a:buNone/>
            </a:pPr>
            <a:endParaRPr sz="1500" b="1">
              <a:latin typeface="Roboto"/>
              <a:ea typeface="Roboto"/>
              <a:cs typeface="Roboto"/>
              <a:sym typeface="Roboto"/>
            </a:endParaRPr>
          </a:p>
          <a:p>
            <a:pPr marL="0" lvl="0" indent="0" algn="l" rtl="0">
              <a:lnSpc>
                <a:spcPct val="107000"/>
              </a:lnSpc>
              <a:spcBef>
                <a:spcPts val="0"/>
              </a:spcBef>
              <a:spcAft>
                <a:spcPts val="0"/>
              </a:spcAft>
              <a:buNone/>
            </a:pPr>
            <a:endParaRPr sz="1700">
              <a:latin typeface="Roboto"/>
              <a:ea typeface="Roboto"/>
              <a:cs typeface="Roboto"/>
              <a:sym typeface="Roboto"/>
            </a:endParaRPr>
          </a:p>
          <a:p>
            <a:pPr marL="0" lvl="0" indent="0" algn="l" rtl="0">
              <a:lnSpc>
                <a:spcPct val="107916"/>
              </a:lnSpc>
              <a:spcBef>
                <a:spcPts val="0"/>
              </a:spcBef>
              <a:spcAft>
                <a:spcPts val="0"/>
              </a:spcAft>
              <a:buNone/>
            </a:pPr>
            <a:endParaRPr sz="17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100bf98f999_0_118"/>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09" name="Google Shape;209;g100bf98f999_0_118"/>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100bf98f999_0_118"/>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11" name="Google Shape;211;g100bf98f999_0_118"/>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Minimum Requirements to Bid</a:t>
            </a:r>
            <a:endParaRPr sz="3500" b="1">
              <a:latin typeface="Roboto"/>
              <a:ea typeface="Roboto"/>
              <a:cs typeface="Roboto"/>
              <a:sym typeface="Roboto"/>
            </a:endParaRPr>
          </a:p>
        </p:txBody>
      </p:sp>
      <p:sp>
        <p:nvSpPr>
          <p:cNvPr id="212" name="Google Shape;212;g100bf98f999_0_118"/>
          <p:cNvSpPr txBox="1">
            <a:spLocks noGrp="1"/>
          </p:cNvSpPr>
          <p:nvPr>
            <p:ph type="body" idx="1"/>
          </p:nvPr>
        </p:nvSpPr>
        <p:spPr>
          <a:xfrm>
            <a:off x="530375" y="1119175"/>
            <a:ext cx="11372400" cy="4710300"/>
          </a:xfrm>
          <a:prstGeom prst="rect">
            <a:avLst/>
          </a:prstGeom>
          <a:noFill/>
          <a:ln>
            <a:noFill/>
          </a:ln>
        </p:spPr>
        <p:txBody>
          <a:bodyPr spcFirstLastPara="1" wrap="square" lIns="91425" tIns="45700" rIns="91425" bIns="45700" anchor="t" anchorCtr="0">
            <a:noAutofit/>
          </a:bodyPr>
          <a:lstStyle/>
          <a:p>
            <a:pPr marL="0" lvl="0" indent="0" algn="l" rtl="0">
              <a:lnSpc>
                <a:spcPct val="106000"/>
              </a:lnSpc>
              <a:spcBef>
                <a:spcPts val="0"/>
              </a:spcBef>
              <a:spcAft>
                <a:spcPts val="0"/>
              </a:spcAft>
              <a:buClr>
                <a:schemeClr val="dk1"/>
              </a:buClr>
              <a:buSzPts val="1100"/>
              <a:buFont typeface="Arial"/>
              <a:buNone/>
            </a:pPr>
            <a:r>
              <a:rPr lang="en-US" sz="1800">
                <a:latin typeface="Roboto"/>
                <a:ea typeface="Roboto"/>
                <a:cs typeface="Roboto"/>
                <a:sym typeface="Roboto"/>
              </a:rPr>
              <a:t>Eligible organizations can apply for funding based on the following requirements:</a:t>
            </a:r>
            <a:endParaRPr sz="1800">
              <a:latin typeface="Roboto"/>
              <a:ea typeface="Roboto"/>
              <a:cs typeface="Roboto"/>
              <a:sym typeface="Roboto"/>
            </a:endParaRPr>
          </a:p>
          <a:p>
            <a:pPr marL="457200" lvl="0" indent="-342900" algn="l" rtl="0">
              <a:lnSpc>
                <a:spcPct val="106000"/>
              </a:lnSpc>
              <a:spcBef>
                <a:spcPts val="800"/>
              </a:spcBef>
              <a:spcAft>
                <a:spcPts val="0"/>
              </a:spcAft>
              <a:buSzPts val="1800"/>
              <a:buFont typeface="Roboto"/>
              <a:buAutoNum type="arabicPeriod"/>
            </a:pPr>
            <a:r>
              <a:rPr lang="en-US" sz="1800">
                <a:highlight>
                  <a:srgbClr val="FFFFFF"/>
                </a:highlight>
                <a:latin typeface="Roboto"/>
                <a:ea typeface="Roboto"/>
                <a:cs typeface="Roboto"/>
                <a:sym typeface="Roboto"/>
              </a:rPr>
              <a:t>Provider must be currently qualified to conduct business in the State of Florida</a:t>
            </a:r>
            <a:endParaRPr sz="1800">
              <a:highlight>
                <a:srgbClr val="FFFFFF"/>
              </a:highlight>
              <a:latin typeface="Roboto"/>
              <a:ea typeface="Roboto"/>
              <a:cs typeface="Roboto"/>
              <a:sym typeface="Roboto"/>
            </a:endParaRPr>
          </a:p>
          <a:p>
            <a:pPr marL="457200" lvl="0" indent="-342900" algn="l" rtl="0">
              <a:lnSpc>
                <a:spcPct val="106000"/>
              </a:lnSpc>
              <a:spcBef>
                <a:spcPts val="0"/>
              </a:spcBef>
              <a:spcAft>
                <a:spcPts val="0"/>
              </a:spcAft>
              <a:buSzPts val="1800"/>
              <a:buFont typeface="Roboto"/>
              <a:buAutoNum type="arabicPeriod"/>
            </a:pPr>
            <a:r>
              <a:rPr lang="en-US" sz="1800">
                <a:highlight>
                  <a:srgbClr val="FFFFFF"/>
                </a:highlight>
                <a:latin typeface="Roboto"/>
                <a:ea typeface="Roboto"/>
                <a:cs typeface="Roboto"/>
                <a:sym typeface="Roboto"/>
              </a:rPr>
              <a:t>Provider must not be an Alachua County Public school or charter school approved by any public school system in the State of Florida</a:t>
            </a:r>
            <a:endParaRPr sz="1800">
              <a:highlight>
                <a:srgbClr val="FFFFFF"/>
              </a:highlight>
              <a:latin typeface="Roboto"/>
              <a:ea typeface="Roboto"/>
              <a:cs typeface="Roboto"/>
              <a:sym typeface="Roboto"/>
            </a:endParaRPr>
          </a:p>
          <a:p>
            <a:pPr marL="457200" lvl="0" indent="-342900" algn="l" rtl="0">
              <a:lnSpc>
                <a:spcPct val="106000"/>
              </a:lnSpc>
              <a:spcBef>
                <a:spcPts val="0"/>
              </a:spcBef>
              <a:spcAft>
                <a:spcPts val="0"/>
              </a:spcAft>
              <a:buSzPts val="1800"/>
              <a:buFont typeface="Roboto"/>
              <a:buAutoNum type="arabicPeriod"/>
            </a:pPr>
            <a:r>
              <a:rPr lang="en-US" sz="1800">
                <a:highlight>
                  <a:srgbClr val="FFFFFF"/>
                </a:highlight>
                <a:latin typeface="Roboto"/>
                <a:ea typeface="Roboto"/>
                <a:cs typeface="Roboto"/>
                <a:sym typeface="Roboto"/>
              </a:rPr>
              <a:t>Provider must have applied and been accepted in the Youth Development Capacity Building Collaborative in October 2021</a:t>
            </a:r>
            <a:endParaRPr sz="1800">
              <a:highlight>
                <a:srgbClr val="FFFFFF"/>
              </a:highlight>
              <a:latin typeface="Roboto"/>
              <a:ea typeface="Roboto"/>
              <a:cs typeface="Roboto"/>
              <a:sym typeface="Roboto"/>
            </a:endParaRPr>
          </a:p>
          <a:p>
            <a:pPr marL="457200" lvl="0" indent="-342900" algn="l" rtl="0">
              <a:lnSpc>
                <a:spcPct val="106000"/>
              </a:lnSpc>
              <a:spcBef>
                <a:spcPts val="0"/>
              </a:spcBef>
              <a:spcAft>
                <a:spcPts val="0"/>
              </a:spcAft>
              <a:buSzPts val="1800"/>
              <a:buFont typeface="Roboto"/>
              <a:buAutoNum type="arabicPeriod"/>
            </a:pPr>
            <a:r>
              <a:rPr lang="en-US" sz="1800">
                <a:highlight>
                  <a:srgbClr val="FFFFFF"/>
                </a:highlight>
                <a:latin typeface="Roboto"/>
                <a:ea typeface="Roboto"/>
                <a:cs typeface="Roboto"/>
                <a:sym typeface="Roboto"/>
              </a:rPr>
              <a:t>Provider must have completed baseline survey included in welcome email</a:t>
            </a:r>
            <a:endParaRPr sz="1800">
              <a:highlight>
                <a:srgbClr val="FFFFFF"/>
              </a:highlight>
              <a:latin typeface="Roboto"/>
              <a:ea typeface="Roboto"/>
              <a:cs typeface="Roboto"/>
              <a:sym typeface="Roboto"/>
            </a:endParaRPr>
          </a:p>
          <a:p>
            <a:pPr marL="457200" lvl="0" indent="-342900" algn="l" rtl="0">
              <a:lnSpc>
                <a:spcPct val="106000"/>
              </a:lnSpc>
              <a:spcBef>
                <a:spcPts val="0"/>
              </a:spcBef>
              <a:spcAft>
                <a:spcPts val="0"/>
              </a:spcAft>
              <a:buSzPts val="1800"/>
              <a:buFont typeface="Roboto"/>
              <a:buAutoNum type="arabicPeriod"/>
            </a:pPr>
            <a:r>
              <a:rPr lang="en-US" sz="1800">
                <a:highlight>
                  <a:srgbClr val="FFFFFF"/>
                </a:highlight>
                <a:latin typeface="Roboto"/>
                <a:ea typeface="Roboto"/>
                <a:cs typeface="Roboto"/>
                <a:sym typeface="Roboto"/>
              </a:rPr>
              <a:t>Provider must have completed training requirements</a:t>
            </a:r>
            <a:endParaRPr sz="1800">
              <a:highlight>
                <a:srgbClr val="FFFFFF"/>
              </a:highlight>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a:latin typeface="Roboto"/>
                <a:ea typeface="Roboto"/>
                <a:cs typeface="Roboto"/>
                <a:sym typeface="Roboto"/>
              </a:rPr>
              <a:t>○  	</a:t>
            </a:r>
            <a:r>
              <a:rPr lang="en-US" sz="1800">
                <a:highlight>
                  <a:srgbClr val="FFFFFF"/>
                </a:highlight>
                <a:latin typeface="Roboto"/>
                <a:ea typeface="Roboto"/>
                <a:cs typeface="Roboto"/>
                <a:sym typeface="Roboto"/>
              </a:rPr>
              <a:t>October 13th - Youth Development Collaborative Overview and Doing Business with the Trust (Not required but recommended)</a:t>
            </a:r>
            <a:endParaRPr sz="1800">
              <a:highlight>
                <a:srgbClr val="FFFFFF"/>
              </a:highlight>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a:latin typeface="Roboto"/>
                <a:ea typeface="Roboto"/>
                <a:cs typeface="Roboto"/>
                <a:sym typeface="Roboto"/>
              </a:rPr>
              <a:t>○  	</a:t>
            </a:r>
            <a:r>
              <a:rPr lang="en-US" sz="1800">
                <a:highlight>
                  <a:srgbClr val="FFFFFF"/>
                </a:highlight>
                <a:latin typeface="Roboto"/>
                <a:ea typeface="Roboto"/>
                <a:cs typeface="Roboto"/>
                <a:sym typeface="Roboto"/>
              </a:rPr>
              <a:t>October 18th - Florida Afterschool Network Training (Required for all)</a:t>
            </a:r>
            <a:endParaRPr sz="1800">
              <a:highlight>
                <a:srgbClr val="FFFFFF"/>
              </a:highlight>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a:latin typeface="Roboto"/>
                <a:ea typeface="Roboto"/>
                <a:cs typeface="Roboto"/>
                <a:sym typeface="Roboto"/>
              </a:rPr>
              <a:t>○  	</a:t>
            </a:r>
            <a:r>
              <a:rPr lang="en-US" sz="1800">
                <a:highlight>
                  <a:srgbClr val="FFFFFF"/>
                </a:highlight>
                <a:latin typeface="Roboto"/>
                <a:ea typeface="Roboto"/>
                <a:cs typeface="Roboto"/>
                <a:sym typeface="Roboto"/>
              </a:rPr>
              <a:t>October 20th - Early Learning Coalition School Readiness (only required for providers serving elementary-age children)</a:t>
            </a:r>
            <a:endParaRPr sz="1800">
              <a:highlight>
                <a:srgbClr val="FFFFFF"/>
              </a:highlight>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a:latin typeface="Roboto"/>
                <a:ea typeface="Roboto"/>
                <a:cs typeface="Roboto"/>
                <a:sym typeface="Roboto"/>
              </a:rPr>
              <a:t>○  	</a:t>
            </a:r>
            <a:r>
              <a:rPr lang="en-US" sz="1800">
                <a:highlight>
                  <a:srgbClr val="FFFFFF"/>
                </a:highlight>
                <a:latin typeface="Roboto"/>
                <a:ea typeface="Roboto"/>
                <a:cs typeface="Roboto"/>
                <a:sym typeface="Roboto"/>
              </a:rPr>
              <a:t>October 27th - DCF Licensing (only required for providers serving elementary-age children in afterschool and do not currently have DCF license or exemption)</a:t>
            </a:r>
            <a:endParaRPr sz="1800">
              <a:highlight>
                <a:srgbClr val="FFFFFF"/>
              </a:highlight>
              <a:latin typeface="Roboto"/>
              <a:ea typeface="Roboto"/>
              <a:cs typeface="Roboto"/>
              <a:sym typeface="Roboto"/>
            </a:endParaRPr>
          </a:p>
          <a:p>
            <a:pPr marL="914400" lvl="0" indent="0" algn="l" rtl="0">
              <a:lnSpc>
                <a:spcPct val="106000"/>
              </a:lnSpc>
              <a:spcBef>
                <a:spcPts val="0"/>
              </a:spcBef>
              <a:spcAft>
                <a:spcPts val="800"/>
              </a:spcAft>
              <a:buClr>
                <a:schemeClr val="dk1"/>
              </a:buClr>
              <a:buSzPts val="1100"/>
              <a:buFont typeface="Arial"/>
              <a:buNone/>
            </a:pPr>
            <a:r>
              <a:rPr lang="en-US" sz="1800">
                <a:latin typeface="Roboto"/>
                <a:ea typeface="Roboto"/>
                <a:cs typeface="Roboto"/>
                <a:sym typeface="Roboto"/>
              </a:rPr>
              <a:t>○  	</a:t>
            </a:r>
            <a:r>
              <a:rPr lang="en-US" sz="1800">
                <a:highlight>
                  <a:srgbClr val="FFFFFF"/>
                </a:highlight>
                <a:latin typeface="Roboto"/>
                <a:ea typeface="Roboto"/>
                <a:cs typeface="Roboto"/>
                <a:sym typeface="Roboto"/>
              </a:rPr>
              <a:t>November 4th - Florida Afterschool Network Training Part 2 </a:t>
            </a:r>
            <a:r>
              <a:rPr lang="en-US" sz="1800">
                <a:highlight>
                  <a:schemeClr val="lt1"/>
                </a:highlight>
                <a:latin typeface="Roboto"/>
                <a:ea typeface="Roboto"/>
                <a:cs typeface="Roboto"/>
                <a:sym typeface="Roboto"/>
              </a:rPr>
              <a:t>(Not required but recommended)</a:t>
            </a:r>
            <a:endParaRPr sz="2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100bf98f999_0_127"/>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18" name="Google Shape;218;g100bf98f999_0_127"/>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100bf98f999_0_127"/>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20" name="Google Shape;220;g100bf98f999_0_127"/>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Minimum Requirements to Bid</a:t>
            </a:r>
            <a:endParaRPr sz="3500" b="1">
              <a:latin typeface="Roboto"/>
              <a:ea typeface="Roboto"/>
              <a:cs typeface="Roboto"/>
              <a:sym typeface="Roboto"/>
            </a:endParaRPr>
          </a:p>
        </p:txBody>
      </p:sp>
      <p:sp>
        <p:nvSpPr>
          <p:cNvPr id="221" name="Google Shape;221;g100bf98f999_0_127"/>
          <p:cNvSpPr txBox="1">
            <a:spLocks noGrp="1"/>
          </p:cNvSpPr>
          <p:nvPr>
            <p:ph type="body" idx="1"/>
          </p:nvPr>
        </p:nvSpPr>
        <p:spPr>
          <a:xfrm>
            <a:off x="530375" y="1073850"/>
            <a:ext cx="11583000" cy="4710300"/>
          </a:xfrm>
          <a:prstGeom prst="rect">
            <a:avLst/>
          </a:prstGeom>
          <a:noFill/>
          <a:ln>
            <a:noFill/>
          </a:ln>
        </p:spPr>
        <p:txBody>
          <a:bodyPr spcFirstLastPara="1" wrap="square" lIns="91425" tIns="45700" rIns="91425" bIns="45700" anchor="t" anchorCtr="0">
            <a:noAutofit/>
          </a:bodyPr>
          <a:lstStyle/>
          <a:p>
            <a:pPr marL="457200" lvl="0" indent="-342900" algn="l" rtl="0">
              <a:lnSpc>
                <a:spcPct val="106000"/>
              </a:lnSpc>
              <a:spcBef>
                <a:spcPts val="0"/>
              </a:spcBef>
              <a:spcAft>
                <a:spcPts val="0"/>
              </a:spcAft>
              <a:buSzPts val="1800"/>
              <a:buFont typeface="Roboto"/>
              <a:buAutoNum type="arabicPeriod" startAt="6"/>
            </a:pPr>
            <a:r>
              <a:rPr lang="en-US" sz="1800">
                <a:latin typeface="Roboto"/>
                <a:ea typeface="Roboto"/>
                <a:cs typeface="Roboto"/>
                <a:sym typeface="Roboto"/>
              </a:rPr>
              <a:t> Provider must have offered a summer program in 2019, 2020, or 2021 and/or Provider must have offered an afterschool program in 2019-20, 2020-21 or current afterschool program in 2021-22.</a:t>
            </a:r>
            <a:endParaRPr sz="1800">
              <a:latin typeface="Roboto"/>
              <a:ea typeface="Roboto"/>
              <a:cs typeface="Roboto"/>
              <a:sym typeface="Roboto"/>
            </a:endParaRPr>
          </a:p>
          <a:p>
            <a:pPr marL="457200" lvl="0" indent="0" algn="l" rtl="0">
              <a:lnSpc>
                <a:spcPct val="106000"/>
              </a:lnSpc>
              <a:spcBef>
                <a:spcPts val="0"/>
              </a:spcBef>
              <a:spcAft>
                <a:spcPts val="0"/>
              </a:spcAft>
              <a:buNone/>
            </a:pPr>
            <a:endParaRPr sz="1200" dirty="0">
              <a:latin typeface="Roboto"/>
              <a:ea typeface="Roboto"/>
              <a:cs typeface="Roboto"/>
              <a:sym typeface="Roboto"/>
            </a:endParaRPr>
          </a:p>
          <a:p>
            <a:pPr marL="457200" lvl="0" indent="-342900" algn="l" rtl="0">
              <a:lnSpc>
                <a:spcPct val="106000"/>
              </a:lnSpc>
              <a:spcBef>
                <a:spcPts val="0"/>
              </a:spcBef>
              <a:spcAft>
                <a:spcPts val="0"/>
              </a:spcAft>
              <a:buSzPts val="1800"/>
              <a:buFont typeface="Roboto"/>
              <a:buAutoNum type="arabicPeriod" startAt="6"/>
            </a:pPr>
            <a:r>
              <a:rPr lang="en-US" sz="1800" dirty="0">
                <a:latin typeface="Roboto"/>
                <a:ea typeface="Roboto"/>
                <a:cs typeface="Roboto"/>
                <a:sym typeface="Roboto"/>
              </a:rPr>
              <a:t>Provider must meet the following definition for OST programs:</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A)	Implement creative, innovative, programming that meet the needs and interests of children enrolled in their programming, including academic programs (e.g. reading or math focused programs), specialty programs (e.g. sports teams, STEM, arts enrichment) and multipurpose programs that provide an array of activities.</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B) 	Operate in a physical environment that adequately and safely accommodates all program activities</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C) 	Offer OST ongoing </a:t>
            </a:r>
            <a:r>
              <a:rPr lang="en-US" sz="1800" b="1" dirty="0">
                <a:latin typeface="Roboto"/>
                <a:ea typeface="Roboto"/>
                <a:cs typeface="Roboto"/>
                <a:sym typeface="Roboto"/>
              </a:rPr>
              <a:t>in person</a:t>
            </a:r>
            <a:r>
              <a:rPr lang="en-US" sz="1800" dirty="0">
                <a:latin typeface="Roboto"/>
                <a:ea typeface="Roboto"/>
                <a:cs typeface="Roboto"/>
                <a:sym typeface="Roboto"/>
              </a:rPr>
              <a:t> services and programming for afterschool and/or summer</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D)	Employ highly qualified staff members capable of developing strong, positive relationships with youth participants and are committed to professional development</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E) 	Serve children between the grades of kindergarten through 12th grade</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F) 	Serve the same children on an ongoing basis (typically multiple days per week)</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G)	Provider is responsible for supervision of children while providing services</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H)	Not primarily serve children on a one-on-one basis</a:t>
            </a:r>
            <a:endParaRPr sz="1800" dirty="0">
              <a:latin typeface="Roboto"/>
              <a:ea typeface="Roboto"/>
              <a:cs typeface="Roboto"/>
              <a:sym typeface="Roboto"/>
            </a:endParaRPr>
          </a:p>
          <a:p>
            <a:pPr marL="914400" lvl="0" indent="0" algn="l" rtl="0">
              <a:lnSpc>
                <a:spcPct val="106000"/>
              </a:lnSpc>
              <a:spcBef>
                <a:spcPts val="0"/>
              </a:spcBef>
              <a:spcAft>
                <a:spcPts val="0"/>
              </a:spcAft>
              <a:buClr>
                <a:schemeClr val="dk1"/>
              </a:buClr>
              <a:buSzPts val="1100"/>
              <a:buFont typeface="Arial"/>
              <a:buNone/>
            </a:pPr>
            <a:r>
              <a:rPr lang="en-US" sz="1800" dirty="0">
                <a:latin typeface="Roboto"/>
                <a:ea typeface="Roboto"/>
                <a:cs typeface="Roboto"/>
                <a:sym typeface="Roboto"/>
              </a:rPr>
              <a:t>I)  	Not be an enhancement provider that primarily provides push-in/add-in services to another program</a:t>
            </a:r>
            <a:endParaRPr sz="1800" dirty="0">
              <a:latin typeface="Roboto"/>
              <a:ea typeface="Roboto"/>
              <a:cs typeface="Roboto"/>
              <a:sym typeface="Roboto"/>
            </a:endParaRPr>
          </a:p>
          <a:p>
            <a:pPr marL="0" lvl="0" indent="0" algn="l" rtl="0">
              <a:lnSpc>
                <a:spcPct val="107916"/>
              </a:lnSpc>
              <a:spcBef>
                <a:spcPts val="0"/>
              </a:spcBef>
              <a:spcAft>
                <a:spcPts val="0"/>
              </a:spcAft>
              <a:buNone/>
            </a:pPr>
            <a:endParaRPr sz="1800" dirty="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100bf98f999_0_255"/>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27" name="Google Shape;227;g100bf98f999_0_255"/>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g100bf98f999_0_255"/>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29" name="Google Shape;229;g100bf98f999_0_255"/>
          <p:cNvSpPr txBox="1">
            <a:spLocks noGrp="1"/>
          </p:cNvSpPr>
          <p:nvPr>
            <p:ph type="title"/>
          </p:nvPr>
        </p:nvSpPr>
        <p:spPr>
          <a:xfrm>
            <a:off x="530375" y="244138"/>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Terms of Service</a:t>
            </a:r>
            <a:endParaRPr sz="3500" b="1">
              <a:latin typeface="Roboto"/>
              <a:ea typeface="Roboto"/>
              <a:cs typeface="Roboto"/>
              <a:sym typeface="Roboto"/>
            </a:endParaRPr>
          </a:p>
        </p:txBody>
      </p:sp>
      <p:sp>
        <p:nvSpPr>
          <p:cNvPr id="230" name="Google Shape;230;g100bf98f999_0_255"/>
          <p:cNvSpPr txBox="1">
            <a:spLocks noGrp="1"/>
          </p:cNvSpPr>
          <p:nvPr>
            <p:ph type="body" idx="1"/>
          </p:nvPr>
        </p:nvSpPr>
        <p:spPr>
          <a:xfrm>
            <a:off x="530375" y="1372025"/>
            <a:ext cx="11583000" cy="4710300"/>
          </a:xfrm>
          <a:prstGeom prst="rect">
            <a:avLst/>
          </a:prstGeom>
          <a:noFill/>
          <a:ln>
            <a:noFill/>
          </a:ln>
        </p:spPr>
        <p:txBody>
          <a:bodyPr spcFirstLastPara="1" wrap="square" lIns="91425" tIns="45700" rIns="91425" bIns="45700" anchor="t" anchorCtr="0">
            <a:noAutofit/>
          </a:bodyPr>
          <a:lstStyle/>
          <a:p>
            <a:pPr marL="457200" lvl="0" indent="-368300" algn="l" rtl="0">
              <a:lnSpc>
                <a:spcPct val="107000"/>
              </a:lnSpc>
              <a:spcBef>
                <a:spcPts val="0"/>
              </a:spcBef>
              <a:spcAft>
                <a:spcPts val="0"/>
              </a:spcAft>
              <a:buSzPts val="2200"/>
              <a:buFont typeface="Roboto"/>
              <a:buChar char="•"/>
            </a:pPr>
            <a:r>
              <a:rPr lang="en-US" sz="2200">
                <a:latin typeface="Roboto"/>
                <a:ea typeface="Roboto"/>
                <a:cs typeface="Roboto"/>
                <a:sym typeface="Roboto"/>
              </a:rPr>
              <a:t>Successful applicants will be awarded grants to implement approved capacity-building plans in 2022. </a:t>
            </a:r>
            <a:endParaRPr sz="2200">
              <a:latin typeface="Roboto"/>
              <a:ea typeface="Roboto"/>
              <a:cs typeface="Roboto"/>
              <a:sym typeface="Roboto"/>
            </a:endParaRPr>
          </a:p>
          <a:p>
            <a:pPr marL="457200" lvl="0" indent="-368300" algn="l" rtl="0">
              <a:lnSpc>
                <a:spcPct val="107000"/>
              </a:lnSpc>
              <a:spcBef>
                <a:spcPts val="0"/>
              </a:spcBef>
              <a:spcAft>
                <a:spcPts val="0"/>
              </a:spcAft>
              <a:buSzPts val="2200"/>
              <a:buFont typeface="Roboto"/>
              <a:buChar char="•"/>
            </a:pPr>
            <a:r>
              <a:rPr lang="en-US" sz="2200">
                <a:latin typeface="Roboto"/>
                <a:ea typeface="Roboto"/>
                <a:cs typeface="Roboto"/>
                <a:sym typeface="Roboto"/>
              </a:rPr>
              <a:t>The total funding available is $300,000 for approved direct and indirect costs incurred while implementing the capacity building plan between January 1, 2022 and August 31, 2022. </a:t>
            </a:r>
            <a:endParaRPr sz="2200">
              <a:latin typeface="Roboto"/>
              <a:ea typeface="Roboto"/>
              <a:cs typeface="Roboto"/>
              <a:sym typeface="Roboto"/>
            </a:endParaRPr>
          </a:p>
          <a:p>
            <a:pPr marL="457200" lvl="0" indent="-368300" algn="l" rtl="0">
              <a:lnSpc>
                <a:spcPct val="107000"/>
              </a:lnSpc>
              <a:spcBef>
                <a:spcPts val="0"/>
              </a:spcBef>
              <a:spcAft>
                <a:spcPts val="0"/>
              </a:spcAft>
              <a:buSzPts val="2200"/>
              <a:buFont typeface="Roboto"/>
              <a:buChar char="•"/>
            </a:pPr>
            <a:r>
              <a:rPr lang="en-US" sz="2200">
                <a:latin typeface="Roboto"/>
                <a:ea typeface="Roboto"/>
                <a:cs typeface="Roboto"/>
                <a:sym typeface="Roboto"/>
              </a:rPr>
              <a:t>Submission of a capacity building plan does not guarantee funding.  </a:t>
            </a:r>
            <a:endParaRPr sz="2200">
              <a:latin typeface="Roboto"/>
              <a:ea typeface="Roboto"/>
              <a:cs typeface="Roboto"/>
              <a:sym typeface="Roboto"/>
            </a:endParaRPr>
          </a:p>
          <a:p>
            <a:pPr marL="457200" lvl="0" indent="-368300" algn="l" rtl="0">
              <a:lnSpc>
                <a:spcPct val="107000"/>
              </a:lnSpc>
              <a:spcBef>
                <a:spcPts val="0"/>
              </a:spcBef>
              <a:spcAft>
                <a:spcPts val="0"/>
              </a:spcAft>
              <a:buSzPts val="2200"/>
              <a:buFont typeface="Roboto"/>
              <a:buChar char="•"/>
            </a:pPr>
            <a:r>
              <a:rPr lang="en-US" sz="2200">
                <a:latin typeface="Roboto"/>
                <a:ea typeface="Roboto"/>
                <a:cs typeface="Roboto"/>
                <a:sym typeface="Roboto"/>
              </a:rPr>
              <a:t>Successful applicants will be fee for service contracts based on deliverables established in their capacity building plans.</a:t>
            </a:r>
            <a:endParaRPr sz="2200">
              <a:latin typeface="Roboto"/>
              <a:ea typeface="Roboto"/>
              <a:cs typeface="Roboto"/>
              <a:sym typeface="Roboto"/>
            </a:endParaRPr>
          </a:p>
          <a:p>
            <a:pPr marL="0" lvl="0" indent="0" algn="l" rtl="0">
              <a:lnSpc>
                <a:spcPct val="107916"/>
              </a:lnSpc>
              <a:spcBef>
                <a:spcPts val="0"/>
              </a:spcBef>
              <a:spcAft>
                <a:spcPts val="0"/>
              </a:spcAft>
              <a:buNone/>
            </a:pPr>
            <a:endParaRPr sz="22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100bf98f999_0_305"/>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36" name="Google Shape;236;g100bf98f999_0_305"/>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g100bf98f999_0_305"/>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38" name="Google Shape;238;g100bf98f999_0_305"/>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Solicitation Timeline</a:t>
            </a:r>
            <a:endParaRPr sz="3500" b="1">
              <a:latin typeface="Roboto"/>
              <a:ea typeface="Roboto"/>
              <a:cs typeface="Roboto"/>
              <a:sym typeface="Roboto"/>
            </a:endParaRPr>
          </a:p>
        </p:txBody>
      </p:sp>
      <p:graphicFrame>
        <p:nvGraphicFramePr>
          <p:cNvPr id="239" name="Google Shape;239;g100bf98f999_0_305"/>
          <p:cNvGraphicFramePr/>
          <p:nvPr/>
        </p:nvGraphicFramePr>
        <p:xfrm>
          <a:off x="1915875" y="835675"/>
          <a:ext cx="3000000" cy="3000000"/>
        </p:xfrm>
        <a:graphic>
          <a:graphicData uri="http://schemas.openxmlformats.org/drawingml/2006/table">
            <a:tbl>
              <a:tblPr>
                <a:noFill/>
                <a:tableStyleId>{A3BE1B3D-4CA0-45E9-BE35-A0AD600DDD40}</a:tableStyleId>
              </a:tblPr>
              <a:tblGrid>
                <a:gridCol w="5529525">
                  <a:extLst>
                    <a:ext uri="{9D8B030D-6E8A-4147-A177-3AD203B41FA5}">
                      <a16:colId xmlns:a16="http://schemas.microsoft.com/office/drawing/2014/main" val="20000"/>
                    </a:ext>
                  </a:extLst>
                </a:gridCol>
                <a:gridCol w="2905675">
                  <a:extLst>
                    <a:ext uri="{9D8B030D-6E8A-4147-A177-3AD203B41FA5}">
                      <a16:colId xmlns:a16="http://schemas.microsoft.com/office/drawing/2014/main" val="20001"/>
                    </a:ext>
                  </a:extLst>
                </a:gridCol>
              </a:tblGrid>
              <a:tr h="285750">
                <a:tc>
                  <a:txBody>
                    <a:bodyPr/>
                    <a:lstStyle/>
                    <a:p>
                      <a:pPr marL="0" lvl="0" indent="0" algn="ctr" rtl="0">
                        <a:lnSpc>
                          <a:spcPct val="106000"/>
                        </a:lnSpc>
                        <a:spcBef>
                          <a:spcPts val="0"/>
                        </a:spcBef>
                        <a:spcAft>
                          <a:spcPts val="0"/>
                        </a:spcAft>
                        <a:buNone/>
                      </a:pPr>
                      <a:r>
                        <a:rPr lang="en-US" sz="1200" b="1">
                          <a:latin typeface="Calibri"/>
                          <a:ea typeface="Calibri"/>
                          <a:cs typeface="Calibri"/>
                          <a:sym typeface="Calibri"/>
                        </a:rPr>
                        <a:t>EVENT</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b="1">
                          <a:latin typeface="Calibri"/>
                          <a:ea typeface="Calibri"/>
                          <a:cs typeface="Calibri"/>
                          <a:sym typeface="Calibri"/>
                        </a:rPr>
                        <a:t>DATE/DUE DATE</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3815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Release of the competitive solicitation and the beginning of the Cone of Silence</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Tuesday, November 9,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6125">
                <a:tc>
                  <a:txBody>
                    <a:bodyPr/>
                    <a:lstStyle/>
                    <a:p>
                      <a:pPr marL="0" lvl="0" indent="0" algn="l" rtl="0">
                        <a:lnSpc>
                          <a:spcPct val="106000"/>
                        </a:lnSpc>
                        <a:spcBef>
                          <a:spcPts val="0"/>
                        </a:spcBef>
                        <a:spcAft>
                          <a:spcPts val="0"/>
                        </a:spcAft>
                        <a:buNone/>
                      </a:pPr>
                      <a:r>
                        <a:rPr lang="en-US" sz="1200" b="1">
                          <a:latin typeface="Calibri"/>
                          <a:ea typeface="Calibri"/>
                          <a:cs typeface="Calibri"/>
                          <a:sym typeface="Calibri"/>
                        </a:rPr>
                        <a:t>Optional Bidders Conference</a:t>
                      </a:r>
                      <a:endParaRPr sz="1200" b="1">
                        <a:latin typeface="Calibri"/>
                        <a:ea typeface="Calibri"/>
                        <a:cs typeface="Calibri"/>
                        <a:sym typeface="Calibri"/>
                      </a:endParaRPr>
                    </a:p>
                    <a:p>
                      <a:pPr marL="0" lvl="0" indent="0" algn="l" rtl="0">
                        <a:lnSpc>
                          <a:spcPct val="106000"/>
                        </a:lnSpc>
                        <a:spcBef>
                          <a:spcPts val="0"/>
                        </a:spcBef>
                        <a:spcAft>
                          <a:spcPts val="0"/>
                        </a:spcAft>
                        <a:buNone/>
                      </a:pPr>
                      <a:r>
                        <a:rPr lang="en-US" sz="1200">
                          <a:latin typeface="Calibri"/>
                          <a:ea typeface="Calibri"/>
                          <a:cs typeface="Calibri"/>
                          <a:sym typeface="Calibri"/>
                        </a:rPr>
                        <a:t>Attendance is highly recommended</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Wednesday, November 10, 2021, 10AM EST</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815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Last day to submit written questions</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Tuesday, November 16, 2021 @ 2:00 PM EST</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Final response to all written questions posted</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Thursday, November 18,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4825">
                <a:tc>
                  <a:txBody>
                    <a:bodyPr/>
                    <a:lstStyle/>
                    <a:p>
                      <a:pPr marL="0" lvl="0" indent="0" algn="l" rtl="0">
                        <a:lnSpc>
                          <a:spcPct val="106000"/>
                        </a:lnSpc>
                        <a:spcBef>
                          <a:spcPts val="0"/>
                        </a:spcBef>
                        <a:spcAft>
                          <a:spcPts val="0"/>
                        </a:spcAft>
                        <a:buNone/>
                      </a:pPr>
                      <a:r>
                        <a:rPr lang="en-US" sz="1200" b="1">
                          <a:latin typeface="Calibri"/>
                          <a:ea typeface="Calibri"/>
                          <a:cs typeface="Calibri"/>
                          <a:sym typeface="Calibri"/>
                        </a:rPr>
                        <a:t>Submission Deadline</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b="1">
                          <a:latin typeface="Calibri"/>
                          <a:ea typeface="Calibri"/>
                          <a:cs typeface="Calibri"/>
                          <a:sym typeface="Calibri"/>
                        </a:rPr>
                        <a:t>Friday, November 19</a:t>
                      </a:r>
                      <a:r>
                        <a:rPr lang="en-US" sz="1200" b="1" baseline="30000">
                          <a:latin typeface="Calibri"/>
                          <a:ea typeface="Calibri"/>
                          <a:cs typeface="Calibri"/>
                          <a:sym typeface="Calibri"/>
                        </a:rPr>
                        <a:t>th</a:t>
                      </a:r>
                      <a:r>
                        <a:rPr lang="en-US" sz="1200" b="1">
                          <a:latin typeface="Calibri"/>
                          <a:ea typeface="Calibri"/>
                          <a:cs typeface="Calibri"/>
                          <a:sym typeface="Calibri"/>
                        </a:rPr>
                        <a:t>, 2021 @ 6:00PM</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290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Application Review Period</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November 20</a:t>
                      </a:r>
                      <a:r>
                        <a:rPr lang="en-US" sz="1200" baseline="30000">
                          <a:latin typeface="Calibri"/>
                          <a:ea typeface="Calibri"/>
                          <a:cs typeface="Calibri"/>
                          <a:sym typeface="Calibri"/>
                        </a:rPr>
                        <a:t>th</a:t>
                      </a:r>
                      <a:r>
                        <a:rPr lang="en-US" sz="1200">
                          <a:latin typeface="Calibri"/>
                          <a:ea typeface="Calibri"/>
                          <a:cs typeface="Calibri"/>
                          <a:sym typeface="Calibri"/>
                        </a:rPr>
                        <a:t> – November 30</a:t>
                      </a:r>
                      <a:r>
                        <a:rPr lang="en-US" sz="1200" baseline="30000">
                          <a:latin typeface="Calibri"/>
                          <a:ea typeface="Calibri"/>
                          <a:cs typeface="Calibri"/>
                          <a:sym typeface="Calibri"/>
                        </a:rPr>
                        <a:t>th</a:t>
                      </a:r>
                      <a:r>
                        <a:rPr lang="en-US" sz="1200">
                          <a:latin typeface="Calibri"/>
                          <a:ea typeface="Calibri"/>
                          <a:cs typeface="Calibri"/>
                          <a:sym typeface="Calibri"/>
                        </a:rPr>
                        <a:t>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290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Applicant interviews (upon discretion of the CTAC)</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December 1</a:t>
                      </a:r>
                      <a:r>
                        <a:rPr lang="en-US" sz="1200" baseline="30000">
                          <a:latin typeface="Calibri"/>
                          <a:ea typeface="Calibri"/>
                          <a:cs typeface="Calibri"/>
                          <a:sym typeface="Calibri"/>
                        </a:rPr>
                        <a:t>st</a:t>
                      </a:r>
                      <a:r>
                        <a:rPr lang="en-US" sz="1200">
                          <a:latin typeface="Calibri"/>
                          <a:ea typeface="Calibri"/>
                          <a:cs typeface="Calibri"/>
                          <a:sym typeface="Calibri"/>
                        </a:rPr>
                        <a:t> -3</a:t>
                      </a:r>
                      <a:r>
                        <a:rPr lang="en-US" sz="1200" baseline="30000">
                          <a:latin typeface="Calibri"/>
                          <a:ea typeface="Calibri"/>
                          <a:cs typeface="Calibri"/>
                          <a:sym typeface="Calibri"/>
                        </a:rPr>
                        <a:t>rd</a:t>
                      </a:r>
                      <a:r>
                        <a:rPr lang="en-US" sz="1200">
                          <a:latin typeface="Calibri"/>
                          <a:ea typeface="Calibri"/>
                          <a:cs typeface="Calibri"/>
                          <a:sym typeface="Calibri"/>
                        </a:rPr>
                        <a:t>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3815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Public Evaluation of Applications</a:t>
                      </a:r>
                      <a:endParaRPr sz="1200">
                        <a:latin typeface="Calibri"/>
                        <a:ea typeface="Calibri"/>
                        <a:cs typeface="Calibri"/>
                        <a:sym typeface="Calibri"/>
                      </a:endParaRPr>
                    </a:p>
                    <a:p>
                      <a:pPr marL="0" lvl="0" indent="0" algn="l" rtl="0">
                        <a:lnSpc>
                          <a:spcPct val="106000"/>
                        </a:lnSpc>
                        <a:spcBef>
                          <a:spcPts val="0"/>
                        </a:spcBef>
                        <a:spcAft>
                          <a:spcPts val="0"/>
                        </a:spcAft>
                        <a:buNone/>
                      </a:pPr>
                      <a:r>
                        <a:rPr lang="en-US" sz="1200">
                          <a:latin typeface="Calibri"/>
                          <a:ea typeface="Calibri"/>
                          <a:cs typeface="Calibri"/>
                          <a:sym typeface="Calibri"/>
                        </a:rPr>
                        <a:t>Zoom registration link: (TBD)</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Friday, December 3</a:t>
                      </a:r>
                      <a:r>
                        <a:rPr lang="en-US" sz="1200" baseline="30000">
                          <a:latin typeface="Calibri"/>
                          <a:ea typeface="Calibri"/>
                          <a:cs typeface="Calibri"/>
                          <a:sym typeface="Calibri"/>
                        </a:rPr>
                        <a:t>rd</a:t>
                      </a:r>
                      <a:r>
                        <a:rPr lang="en-US" sz="1200">
                          <a:latin typeface="Calibri"/>
                          <a:ea typeface="Calibri"/>
                          <a:cs typeface="Calibri"/>
                          <a:sym typeface="Calibri"/>
                        </a:rPr>
                        <a:t>, 2021, 4PM</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38150">
                <a:tc>
                  <a:txBody>
                    <a:bodyPr/>
                    <a:lstStyle/>
                    <a:p>
                      <a:pPr marL="0" lvl="0" indent="0" algn="l" rtl="0">
                        <a:lnSpc>
                          <a:spcPct val="106000"/>
                        </a:lnSpc>
                        <a:spcBef>
                          <a:spcPts val="0"/>
                        </a:spcBef>
                        <a:spcAft>
                          <a:spcPts val="0"/>
                        </a:spcAft>
                        <a:buNone/>
                      </a:pPr>
                      <a:r>
                        <a:rPr lang="en-US" sz="1200" b="1">
                          <a:latin typeface="Calibri"/>
                          <a:ea typeface="Calibri"/>
                          <a:cs typeface="Calibri"/>
                          <a:sym typeface="Calibri"/>
                        </a:rPr>
                        <a:t>Funding recommendations released; end of the cone of silence</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b="1">
                          <a:latin typeface="Calibri"/>
                          <a:ea typeface="Calibri"/>
                          <a:cs typeface="Calibri"/>
                          <a:sym typeface="Calibri"/>
                        </a:rPr>
                        <a:t>Monday, December 6</a:t>
                      </a:r>
                      <a:r>
                        <a:rPr lang="en-US" sz="1200" b="1" baseline="30000">
                          <a:latin typeface="Calibri"/>
                          <a:ea typeface="Calibri"/>
                          <a:cs typeface="Calibri"/>
                          <a:sym typeface="Calibri"/>
                        </a:rPr>
                        <a:t>th</a:t>
                      </a:r>
                      <a:r>
                        <a:rPr lang="en-US" sz="1200" b="1">
                          <a:latin typeface="Calibri"/>
                          <a:ea typeface="Calibri"/>
                          <a:cs typeface="Calibri"/>
                          <a:sym typeface="Calibri"/>
                        </a:rPr>
                        <a:t>, 2021</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38150">
                <a:tc>
                  <a:txBody>
                    <a:bodyPr/>
                    <a:lstStyle/>
                    <a:p>
                      <a:pPr marL="0" lvl="0" indent="0" algn="l" rtl="0">
                        <a:lnSpc>
                          <a:spcPct val="106000"/>
                        </a:lnSpc>
                        <a:spcBef>
                          <a:spcPts val="0"/>
                        </a:spcBef>
                        <a:spcAft>
                          <a:spcPts val="0"/>
                        </a:spcAft>
                        <a:buNone/>
                      </a:pPr>
                      <a:r>
                        <a:rPr lang="en-US" sz="1200" b="1">
                          <a:latin typeface="Calibri"/>
                          <a:ea typeface="Calibri"/>
                          <a:cs typeface="Calibri"/>
                          <a:sym typeface="Calibri"/>
                        </a:rPr>
                        <a:t>The Children’s Trust of Alachua County Board Meeting - Review of Award Recommendation</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Monday, December 13th,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85750">
                <a:tc>
                  <a:txBody>
                    <a:bodyPr/>
                    <a:lstStyle/>
                    <a:p>
                      <a:pPr marL="0" lvl="0" indent="0" algn="l" rtl="0">
                        <a:lnSpc>
                          <a:spcPct val="106000"/>
                        </a:lnSpc>
                        <a:spcBef>
                          <a:spcPts val="0"/>
                        </a:spcBef>
                        <a:spcAft>
                          <a:spcPts val="0"/>
                        </a:spcAft>
                        <a:buNone/>
                      </a:pPr>
                      <a:r>
                        <a:rPr lang="en-US" sz="1200">
                          <a:latin typeface="Calibri"/>
                          <a:ea typeface="Calibri"/>
                          <a:cs typeface="Calibri"/>
                          <a:sym typeface="Calibri"/>
                        </a:rPr>
                        <a:t>Appeal review starts (if needed)</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Tuesday, December 14th,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85750">
                <a:tc>
                  <a:txBody>
                    <a:bodyPr/>
                    <a:lstStyle/>
                    <a:p>
                      <a:pPr marL="0" lvl="0" indent="0" algn="l" rtl="0">
                        <a:lnSpc>
                          <a:spcPct val="106000"/>
                        </a:lnSpc>
                        <a:spcBef>
                          <a:spcPts val="0"/>
                        </a:spcBef>
                        <a:spcAft>
                          <a:spcPts val="0"/>
                        </a:spcAft>
                        <a:buNone/>
                      </a:pPr>
                      <a:r>
                        <a:rPr lang="en-US" sz="1200" b="1">
                          <a:latin typeface="Calibri"/>
                          <a:ea typeface="Calibri"/>
                          <a:cs typeface="Calibri"/>
                          <a:sym typeface="Calibri"/>
                        </a:rPr>
                        <a:t>Contract Negotiations begin</a:t>
                      </a:r>
                      <a:endParaRPr sz="12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0"/>
                        </a:spcAft>
                        <a:buNone/>
                      </a:pPr>
                      <a:r>
                        <a:rPr lang="en-US" sz="1200">
                          <a:latin typeface="Calibri"/>
                          <a:ea typeface="Calibri"/>
                          <a:cs typeface="Calibri"/>
                          <a:sym typeface="Calibri"/>
                        </a:rPr>
                        <a:t>Wednesday, December 15th, 2021</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00bf98f999_0_287"/>
          <p:cNvSpPr/>
          <p:nvPr/>
        </p:nvSpPr>
        <p:spPr>
          <a:xfrm>
            <a:off x="0" y="0"/>
            <a:ext cx="5259300" cy="6424800"/>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100bf98f999_0_287"/>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246" name="Google Shape;246;g100bf98f999_0_287"/>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47" name="Google Shape;247;g100bf98f999_0_287"/>
          <p:cNvSpPr txBox="1">
            <a:spLocks noGrp="1"/>
          </p:cNvSpPr>
          <p:nvPr>
            <p:ph type="title"/>
          </p:nvPr>
        </p:nvSpPr>
        <p:spPr>
          <a:xfrm>
            <a:off x="234900" y="1480200"/>
            <a:ext cx="4789500" cy="34644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Capacity Building Plan </a:t>
            </a:r>
            <a:endParaRPr sz="39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3200"/>
              <a:buNone/>
            </a:pPr>
            <a:endParaRPr sz="39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3200"/>
              <a:buNone/>
            </a:pPr>
            <a:endParaRPr sz="3900" b="1">
              <a:solidFill>
                <a:schemeClr val="lt1"/>
              </a:solidFill>
              <a:latin typeface="Roboto"/>
              <a:ea typeface="Roboto"/>
              <a:cs typeface="Roboto"/>
              <a:sym typeface="Roboto"/>
            </a:endParaRPr>
          </a:p>
        </p:txBody>
      </p:sp>
      <p:pic>
        <p:nvPicPr>
          <p:cNvPr id="248" name="Google Shape;248;g100bf98f999_0_287"/>
          <p:cNvPicPr preferRelativeResize="0">
            <a:picLocks noGrp="1"/>
          </p:cNvPicPr>
          <p:nvPr>
            <p:ph type="pic" idx="2"/>
          </p:nvPr>
        </p:nvPicPr>
        <p:blipFill rotWithShape="1">
          <a:blip r:embed="rId5">
            <a:alphaModFix/>
          </a:blip>
          <a:srcRect t="10517" b="10525"/>
          <a:stretch/>
        </p:blipFill>
        <p:spPr>
          <a:xfrm>
            <a:off x="5660700" y="1119175"/>
            <a:ext cx="6005344" cy="4741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g100bf98f999_0_109"/>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54" name="Google Shape;254;g100bf98f999_0_109"/>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100bf98f999_0_109"/>
          <p:cNvPicPr preferRelativeResize="0"/>
          <p:nvPr/>
        </p:nvPicPr>
        <p:blipFill rotWithShape="1">
          <a:blip r:embed="rId4">
            <a:alphaModFix/>
          </a:blip>
          <a:srcRect/>
          <a:stretch/>
        </p:blipFill>
        <p:spPr>
          <a:xfrm>
            <a:off x="0" y="6393138"/>
            <a:ext cx="12344401" cy="837447"/>
          </a:xfrm>
          <a:prstGeom prst="rect">
            <a:avLst/>
          </a:prstGeom>
          <a:noFill/>
          <a:ln>
            <a:noFill/>
          </a:ln>
        </p:spPr>
      </p:pic>
      <p:sp>
        <p:nvSpPr>
          <p:cNvPr id="256" name="Google Shape;256;g100bf98f999_0_109"/>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Scope of Services</a:t>
            </a:r>
            <a:endParaRPr sz="3500" b="1">
              <a:latin typeface="Roboto"/>
              <a:ea typeface="Roboto"/>
              <a:cs typeface="Roboto"/>
              <a:sym typeface="Roboto"/>
            </a:endParaRPr>
          </a:p>
        </p:txBody>
      </p:sp>
      <p:sp>
        <p:nvSpPr>
          <p:cNvPr id="257" name="Google Shape;257;g100bf98f999_0_109"/>
          <p:cNvSpPr txBox="1">
            <a:spLocks noGrp="1"/>
          </p:cNvSpPr>
          <p:nvPr>
            <p:ph type="body" idx="1"/>
          </p:nvPr>
        </p:nvSpPr>
        <p:spPr>
          <a:xfrm>
            <a:off x="478425" y="1073850"/>
            <a:ext cx="11510400" cy="4710300"/>
          </a:xfrm>
          <a:prstGeom prst="rect">
            <a:avLst/>
          </a:prstGeom>
          <a:noFill/>
          <a:ln>
            <a:noFill/>
          </a:ln>
        </p:spPr>
        <p:txBody>
          <a:bodyPr spcFirstLastPara="1" wrap="square" lIns="91425" tIns="45700" rIns="91425" bIns="45700" anchor="t" anchorCtr="0">
            <a:noAutofit/>
          </a:bodyPr>
          <a:lstStyle/>
          <a:p>
            <a:pPr marL="0" lvl="0" indent="0" algn="just" rtl="0">
              <a:lnSpc>
                <a:spcPct val="106000"/>
              </a:lnSpc>
              <a:spcBef>
                <a:spcPts val="0"/>
              </a:spcBef>
              <a:spcAft>
                <a:spcPts val="0"/>
              </a:spcAft>
              <a:buNone/>
            </a:pPr>
            <a:r>
              <a:rPr lang="en-US" sz="1700">
                <a:solidFill>
                  <a:srgbClr val="434343"/>
                </a:solidFill>
                <a:latin typeface="Roboto"/>
                <a:ea typeface="Roboto"/>
                <a:cs typeface="Roboto"/>
                <a:sym typeface="Roboto"/>
              </a:rPr>
              <a:t>Organizations are expected to build their organizational capacity to meet or exceed the existing CTAC afterschool and/or summer minimum programming requirements. The capacity building plan includes the following categories:</a:t>
            </a:r>
            <a:endParaRPr sz="1700">
              <a:solidFill>
                <a:srgbClr val="434343"/>
              </a:solidFill>
              <a:latin typeface="Roboto"/>
              <a:ea typeface="Roboto"/>
              <a:cs typeface="Roboto"/>
              <a:sym typeface="Roboto"/>
            </a:endParaRPr>
          </a:p>
          <a:p>
            <a:pPr marL="0" lvl="0" indent="0" algn="just" rtl="0">
              <a:lnSpc>
                <a:spcPct val="115000"/>
              </a:lnSpc>
              <a:spcBef>
                <a:spcPts val="800"/>
              </a:spcBef>
              <a:spcAft>
                <a:spcPts val="0"/>
              </a:spcAft>
              <a:buNone/>
            </a:pPr>
            <a:r>
              <a:rPr lang="en-US" sz="1700">
                <a:solidFill>
                  <a:srgbClr val="434343"/>
                </a:solidFill>
                <a:latin typeface="Roboto"/>
                <a:ea typeface="Roboto"/>
                <a:cs typeface="Roboto"/>
                <a:sym typeface="Roboto"/>
              </a:rPr>
              <a:t>1. 	Administration and Organization</a:t>
            </a:r>
            <a:endParaRPr sz="1700">
              <a:solidFill>
                <a:srgbClr val="434343"/>
              </a:solidFill>
              <a:latin typeface="Roboto"/>
              <a:ea typeface="Roboto"/>
              <a:cs typeface="Roboto"/>
              <a:sym typeface="Roboto"/>
            </a:endParaRPr>
          </a:p>
          <a:p>
            <a:pPr marL="0" lvl="0" indent="0" algn="just" rtl="0">
              <a:lnSpc>
                <a:spcPct val="115000"/>
              </a:lnSpc>
              <a:spcBef>
                <a:spcPts val="0"/>
              </a:spcBef>
              <a:spcAft>
                <a:spcPts val="0"/>
              </a:spcAft>
              <a:buNone/>
            </a:pPr>
            <a:r>
              <a:rPr lang="en-US" sz="1700">
                <a:solidFill>
                  <a:srgbClr val="434343"/>
                </a:solidFill>
                <a:latin typeface="Roboto"/>
                <a:ea typeface="Roboto"/>
                <a:cs typeface="Roboto"/>
                <a:sym typeface="Roboto"/>
              </a:rPr>
              <a:t>2. 	Program Management and Staff</a:t>
            </a:r>
            <a:endParaRPr sz="1700">
              <a:solidFill>
                <a:srgbClr val="434343"/>
              </a:solidFill>
              <a:latin typeface="Roboto"/>
              <a:ea typeface="Roboto"/>
              <a:cs typeface="Roboto"/>
              <a:sym typeface="Roboto"/>
            </a:endParaRPr>
          </a:p>
          <a:p>
            <a:pPr marL="0" lvl="0" indent="0" algn="just" rtl="0">
              <a:lnSpc>
                <a:spcPct val="115000"/>
              </a:lnSpc>
              <a:spcBef>
                <a:spcPts val="0"/>
              </a:spcBef>
              <a:spcAft>
                <a:spcPts val="0"/>
              </a:spcAft>
              <a:buNone/>
            </a:pPr>
            <a:r>
              <a:rPr lang="en-US" sz="1700">
                <a:solidFill>
                  <a:srgbClr val="434343"/>
                </a:solidFill>
                <a:latin typeface="Roboto"/>
                <a:ea typeface="Roboto"/>
                <a:cs typeface="Roboto"/>
                <a:sym typeface="Roboto"/>
              </a:rPr>
              <a:t>3. 	Communication and Interaction</a:t>
            </a:r>
            <a:endParaRPr sz="1700">
              <a:solidFill>
                <a:srgbClr val="434343"/>
              </a:solidFill>
              <a:latin typeface="Roboto"/>
              <a:ea typeface="Roboto"/>
              <a:cs typeface="Roboto"/>
              <a:sym typeface="Roboto"/>
            </a:endParaRPr>
          </a:p>
          <a:p>
            <a:pPr marL="0" lvl="0" indent="0" algn="just" rtl="0">
              <a:lnSpc>
                <a:spcPct val="115000"/>
              </a:lnSpc>
              <a:spcBef>
                <a:spcPts val="0"/>
              </a:spcBef>
              <a:spcAft>
                <a:spcPts val="0"/>
              </a:spcAft>
              <a:buNone/>
            </a:pPr>
            <a:r>
              <a:rPr lang="en-US" sz="1700">
                <a:solidFill>
                  <a:srgbClr val="434343"/>
                </a:solidFill>
                <a:latin typeface="Roboto"/>
                <a:ea typeface="Roboto"/>
                <a:cs typeface="Roboto"/>
                <a:sym typeface="Roboto"/>
              </a:rPr>
              <a:t>4. 	Program Structure and Activities</a:t>
            </a:r>
            <a:endParaRPr sz="1700">
              <a:solidFill>
                <a:srgbClr val="434343"/>
              </a:solidFill>
              <a:latin typeface="Roboto"/>
              <a:ea typeface="Roboto"/>
              <a:cs typeface="Roboto"/>
              <a:sym typeface="Roboto"/>
            </a:endParaRPr>
          </a:p>
          <a:p>
            <a:pPr marL="0" lvl="0" indent="0" algn="just" rtl="0">
              <a:lnSpc>
                <a:spcPct val="115000"/>
              </a:lnSpc>
              <a:spcBef>
                <a:spcPts val="0"/>
              </a:spcBef>
              <a:spcAft>
                <a:spcPts val="0"/>
              </a:spcAft>
              <a:buNone/>
            </a:pPr>
            <a:endParaRPr sz="1700">
              <a:solidFill>
                <a:srgbClr val="434343"/>
              </a:solidFill>
              <a:latin typeface="Roboto"/>
              <a:ea typeface="Roboto"/>
              <a:cs typeface="Roboto"/>
              <a:sym typeface="Roboto"/>
            </a:endParaRPr>
          </a:p>
          <a:p>
            <a:pPr marL="0" lvl="0" indent="0" algn="just" rtl="0">
              <a:lnSpc>
                <a:spcPct val="115000"/>
              </a:lnSpc>
              <a:spcBef>
                <a:spcPts val="0"/>
              </a:spcBef>
              <a:spcAft>
                <a:spcPts val="0"/>
              </a:spcAft>
              <a:buNone/>
            </a:pPr>
            <a:r>
              <a:rPr lang="en-US" sz="1700">
                <a:solidFill>
                  <a:srgbClr val="434343"/>
                </a:solidFill>
                <a:latin typeface="Roboto"/>
                <a:ea typeface="Roboto"/>
                <a:cs typeface="Roboto"/>
                <a:sym typeface="Roboto"/>
              </a:rPr>
              <a:t>Providers will complete a self-assessment of their current organizational capacity and identify and prioritize between 5 to 10 standards to focus their capacity building goals and deliverables. Each selected element will include a program goal that will follow a SMART goal format:</a:t>
            </a:r>
            <a:endParaRPr sz="1700">
              <a:solidFill>
                <a:srgbClr val="434343"/>
              </a:solidFill>
              <a:latin typeface="Roboto"/>
              <a:ea typeface="Roboto"/>
              <a:cs typeface="Roboto"/>
              <a:sym typeface="Roboto"/>
            </a:endParaRPr>
          </a:p>
          <a:p>
            <a:pPr marL="0" lvl="0" indent="0" algn="just" rtl="0">
              <a:lnSpc>
                <a:spcPct val="106000"/>
              </a:lnSpc>
              <a:spcBef>
                <a:spcPts val="0"/>
              </a:spcBef>
              <a:spcAft>
                <a:spcPts val="0"/>
              </a:spcAft>
              <a:buNone/>
            </a:pPr>
            <a:r>
              <a:rPr lang="en-US" sz="1700" b="1">
                <a:solidFill>
                  <a:srgbClr val="434343"/>
                </a:solidFill>
                <a:latin typeface="Roboto"/>
                <a:ea typeface="Roboto"/>
                <a:cs typeface="Roboto"/>
                <a:sym typeface="Roboto"/>
              </a:rPr>
              <a:t>S</a:t>
            </a:r>
            <a:r>
              <a:rPr lang="en-US" sz="1700">
                <a:solidFill>
                  <a:srgbClr val="434343"/>
                </a:solidFill>
                <a:latin typeface="Roboto"/>
                <a:ea typeface="Roboto"/>
                <a:cs typeface="Roboto"/>
                <a:sym typeface="Roboto"/>
              </a:rPr>
              <a:t>pecific (simple, sensible, significant)</a:t>
            </a:r>
            <a:endParaRPr sz="1700">
              <a:solidFill>
                <a:srgbClr val="434343"/>
              </a:solidFill>
              <a:latin typeface="Roboto"/>
              <a:ea typeface="Roboto"/>
              <a:cs typeface="Roboto"/>
              <a:sym typeface="Roboto"/>
            </a:endParaRPr>
          </a:p>
          <a:p>
            <a:pPr marL="0" lvl="0" indent="0" algn="just" rtl="0">
              <a:lnSpc>
                <a:spcPct val="106000"/>
              </a:lnSpc>
              <a:spcBef>
                <a:spcPts val="800"/>
              </a:spcBef>
              <a:spcAft>
                <a:spcPts val="0"/>
              </a:spcAft>
              <a:buNone/>
            </a:pPr>
            <a:r>
              <a:rPr lang="en-US" sz="1700" b="1">
                <a:solidFill>
                  <a:srgbClr val="434343"/>
                </a:solidFill>
                <a:latin typeface="Roboto"/>
                <a:ea typeface="Roboto"/>
                <a:cs typeface="Roboto"/>
                <a:sym typeface="Roboto"/>
              </a:rPr>
              <a:t>M</a:t>
            </a:r>
            <a:r>
              <a:rPr lang="en-US" sz="1700">
                <a:solidFill>
                  <a:srgbClr val="434343"/>
                </a:solidFill>
                <a:latin typeface="Roboto"/>
                <a:ea typeface="Roboto"/>
                <a:cs typeface="Roboto"/>
                <a:sym typeface="Roboto"/>
              </a:rPr>
              <a:t>easurable (meaningful, motivating)</a:t>
            </a:r>
            <a:endParaRPr sz="1700">
              <a:solidFill>
                <a:srgbClr val="434343"/>
              </a:solidFill>
              <a:latin typeface="Roboto"/>
              <a:ea typeface="Roboto"/>
              <a:cs typeface="Roboto"/>
              <a:sym typeface="Roboto"/>
            </a:endParaRPr>
          </a:p>
          <a:p>
            <a:pPr marL="0" lvl="0" indent="0" algn="just" rtl="0">
              <a:lnSpc>
                <a:spcPct val="106000"/>
              </a:lnSpc>
              <a:spcBef>
                <a:spcPts val="800"/>
              </a:spcBef>
              <a:spcAft>
                <a:spcPts val="0"/>
              </a:spcAft>
              <a:buNone/>
            </a:pPr>
            <a:r>
              <a:rPr lang="en-US" sz="1700" b="1">
                <a:solidFill>
                  <a:srgbClr val="434343"/>
                </a:solidFill>
                <a:latin typeface="Roboto"/>
                <a:ea typeface="Roboto"/>
                <a:cs typeface="Roboto"/>
                <a:sym typeface="Roboto"/>
              </a:rPr>
              <a:t>A</a:t>
            </a:r>
            <a:r>
              <a:rPr lang="en-US" sz="1700">
                <a:solidFill>
                  <a:srgbClr val="434343"/>
                </a:solidFill>
                <a:latin typeface="Roboto"/>
                <a:ea typeface="Roboto"/>
                <a:cs typeface="Roboto"/>
                <a:sym typeface="Roboto"/>
              </a:rPr>
              <a:t>chievable (agreed, attainable)</a:t>
            </a:r>
            <a:endParaRPr sz="1700">
              <a:solidFill>
                <a:srgbClr val="434343"/>
              </a:solidFill>
              <a:latin typeface="Roboto"/>
              <a:ea typeface="Roboto"/>
              <a:cs typeface="Roboto"/>
              <a:sym typeface="Roboto"/>
            </a:endParaRPr>
          </a:p>
          <a:p>
            <a:pPr marL="0" lvl="0" indent="0" algn="just" rtl="0">
              <a:lnSpc>
                <a:spcPct val="106000"/>
              </a:lnSpc>
              <a:spcBef>
                <a:spcPts val="800"/>
              </a:spcBef>
              <a:spcAft>
                <a:spcPts val="0"/>
              </a:spcAft>
              <a:buNone/>
            </a:pPr>
            <a:r>
              <a:rPr lang="en-US" sz="1700" b="1">
                <a:solidFill>
                  <a:srgbClr val="434343"/>
                </a:solidFill>
                <a:latin typeface="Roboto"/>
                <a:ea typeface="Roboto"/>
                <a:cs typeface="Roboto"/>
                <a:sym typeface="Roboto"/>
              </a:rPr>
              <a:t>R</a:t>
            </a:r>
            <a:r>
              <a:rPr lang="en-US" sz="1700">
                <a:solidFill>
                  <a:srgbClr val="434343"/>
                </a:solidFill>
                <a:latin typeface="Roboto"/>
                <a:ea typeface="Roboto"/>
                <a:cs typeface="Roboto"/>
                <a:sym typeface="Roboto"/>
              </a:rPr>
              <a:t>elevant (reasonable, realistic and resourced, results-based)</a:t>
            </a:r>
            <a:endParaRPr sz="1700">
              <a:solidFill>
                <a:srgbClr val="434343"/>
              </a:solidFill>
              <a:latin typeface="Roboto"/>
              <a:ea typeface="Roboto"/>
              <a:cs typeface="Roboto"/>
              <a:sym typeface="Roboto"/>
            </a:endParaRPr>
          </a:p>
          <a:p>
            <a:pPr marL="0" lvl="0" indent="0" algn="just" rtl="0">
              <a:lnSpc>
                <a:spcPct val="106000"/>
              </a:lnSpc>
              <a:spcBef>
                <a:spcPts val="800"/>
              </a:spcBef>
              <a:spcAft>
                <a:spcPts val="0"/>
              </a:spcAft>
              <a:buNone/>
            </a:pPr>
            <a:r>
              <a:rPr lang="en-US" sz="1700" b="1">
                <a:solidFill>
                  <a:srgbClr val="434343"/>
                </a:solidFill>
                <a:latin typeface="Roboto"/>
                <a:ea typeface="Roboto"/>
                <a:cs typeface="Roboto"/>
                <a:sym typeface="Roboto"/>
              </a:rPr>
              <a:t>T</a:t>
            </a:r>
            <a:r>
              <a:rPr lang="en-US" sz="1700">
                <a:solidFill>
                  <a:srgbClr val="434343"/>
                </a:solidFill>
                <a:latin typeface="Roboto"/>
                <a:ea typeface="Roboto"/>
                <a:cs typeface="Roboto"/>
                <a:sym typeface="Roboto"/>
              </a:rPr>
              <a:t>ime bound (time-based, time limited, time/cost limited, timely, time-sensitive)</a:t>
            </a:r>
            <a:endParaRPr sz="1700">
              <a:solidFill>
                <a:srgbClr val="434343"/>
              </a:solidFill>
              <a:latin typeface="Roboto"/>
              <a:ea typeface="Roboto"/>
              <a:cs typeface="Roboto"/>
              <a:sym typeface="Roboto"/>
            </a:endParaRPr>
          </a:p>
          <a:p>
            <a:pPr marL="0" lvl="0" indent="0" algn="l" rtl="0">
              <a:lnSpc>
                <a:spcPct val="107916"/>
              </a:lnSpc>
              <a:spcBef>
                <a:spcPts val="800"/>
              </a:spcBef>
              <a:spcAft>
                <a:spcPts val="0"/>
              </a:spcAft>
              <a:buNone/>
            </a:pPr>
            <a:endParaRPr sz="1700">
              <a:solidFill>
                <a:srgbClr val="434343"/>
              </a:solidFill>
              <a:latin typeface="Roboto"/>
              <a:ea typeface="Roboto"/>
              <a:cs typeface="Roboto"/>
              <a:sym typeface="Roboto"/>
            </a:endParaRPr>
          </a:p>
        </p:txBody>
      </p:sp>
      <p:sp>
        <p:nvSpPr>
          <p:cNvPr id="258" name="Google Shape;258;g100bf98f999_0_109"/>
          <p:cNvSpPr txBox="1"/>
          <p:nvPr/>
        </p:nvSpPr>
        <p:spPr>
          <a:xfrm>
            <a:off x="5866175" y="1679475"/>
            <a:ext cx="4842900" cy="134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700">
                <a:solidFill>
                  <a:srgbClr val="434343"/>
                </a:solidFill>
                <a:latin typeface="Roboto"/>
                <a:ea typeface="Roboto"/>
                <a:cs typeface="Roboto"/>
                <a:sym typeface="Roboto"/>
              </a:rPr>
              <a:t>5. 	Health, Safety and Nutrition</a:t>
            </a:r>
            <a:endParaRPr sz="1700">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700">
                <a:solidFill>
                  <a:srgbClr val="434343"/>
                </a:solidFill>
                <a:latin typeface="Roboto"/>
                <a:ea typeface="Roboto"/>
                <a:cs typeface="Roboto"/>
                <a:sym typeface="Roboto"/>
              </a:rPr>
              <a:t>6. 	Program Environment</a:t>
            </a:r>
            <a:endParaRPr sz="1700">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700">
                <a:solidFill>
                  <a:srgbClr val="434343"/>
                </a:solidFill>
                <a:latin typeface="Roboto"/>
                <a:ea typeface="Roboto"/>
                <a:cs typeface="Roboto"/>
                <a:sym typeface="Roboto"/>
              </a:rPr>
              <a:t>7. 	Family and Community Involvement</a:t>
            </a:r>
            <a:endParaRPr sz="1700">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700">
                <a:solidFill>
                  <a:srgbClr val="434343"/>
                </a:solidFill>
                <a:latin typeface="Roboto"/>
                <a:ea typeface="Roboto"/>
                <a:cs typeface="Roboto"/>
                <a:sym typeface="Roboto"/>
              </a:rPr>
              <a:t>8. 	System Building</a:t>
            </a:r>
            <a:endParaRPr sz="1700">
              <a:solidFill>
                <a:srgbClr val="43434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99" name="Google Shape;99;p2"/>
          <p:cNvSpPr/>
          <p:nvPr/>
        </p:nvSpPr>
        <p:spPr>
          <a:xfrm rot="1014149">
            <a:off x="5542932" y="-126036"/>
            <a:ext cx="3163125" cy="418283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0" y="6424863"/>
            <a:ext cx="12344400" cy="837447"/>
          </a:xfrm>
          <a:prstGeom prst="rect">
            <a:avLst/>
          </a:prstGeom>
          <a:noFill/>
          <a:ln>
            <a:noFill/>
          </a:ln>
        </p:spPr>
      </p:pic>
      <p:sp>
        <p:nvSpPr>
          <p:cNvPr id="101" name="Google Shape;101;p2"/>
          <p:cNvSpPr txBox="1"/>
          <p:nvPr/>
        </p:nvSpPr>
        <p:spPr>
          <a:xfrm>
            <a:off x="0" y="0"/>
            <a:ext cx="11947500" cy="369300"/>
          </a:xfrm>
          <a:prstGeom prst="rect">
            <a:avLst/>
          </a:prstGeom>
          <a:noFill/>
          <a:ln>
            <a:noFill/>
          </a:ln>
        </p:spPr>
        <p:txBody>
          <a:bodyPr spcFirstLastPara="1" wrap="square" lIns="91425" tIns="45700" rIns="91425" bIns="45700" anchor="t" anchorCtr="0">
            <a:spAutoFit/>
          </a:bodyPr>
          <a:lstStyle/>
          <a:p>
            <a:pPr marL="457200" marR="0" lvl="0" indent="0" algn="just" rtl="0">
              <a:lnSpc>
                <a:spcPct val="114000"/>
              </a:lnSpc>
              <a:spcBef>
                <a:spcPts val="73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02" name="Google Shape;102;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4000"/>
              </a:lnSpc>
              <a:spcBef>
                <a:spcPts val="0"/>
              </a:spcBef>
              <a:spcAft>
                <a:spcPts val="0"/>
              </a:spcAft>
              <a:buSzPts val="1800"/>
              <a:buNone/>
            </a:pPr>
            <a:r>
              <a:rPr lang="en-US" sz="3500" b="1">
                <a:latin typeface="Roboto"/>
                <a:ea typeface="Roboto"/>
                <a:cs typeface="Roboto"/>
                <a:sym typeface="Roboto"/>
              </a:rPr>
              <a:t>Meeting Technical Details</a:t>
            </a:r>
            <a:endParaRPr sz="3500" b="1">
              <a:latin typeface="Roboto"/>
              <a:ea typeface="Roboto"/>
              <a:cs typeface="Roboto"/>
              <a:sym typeface="Roboto"/>
            </a:endParaRPr>
          </a:p>
        </p:txBody>
      </p:sp>
      <p:sp>
        <p:nvSpPr>
          <p:cNvPr id="103" name="Google Shape;103;p2"/>
          <p:cNvSpPr txBox="1">
            <a:spLocks noGrp="1"/>
          </p:cNvSpPr>
          <p:nvPr>
            <p:ph type="body" idx="1"/>
          </p:nvPr>
        </p:nvSpPr>
        <p:spPr>
          <a:xfrm>
            <a:off x="627750" y="1430925"/>
            <a:ext cx="11088900" cy="4351200"/>
          </a:xfrm>
          <a:prstGeom prst="rect">
            <a:avLst/>
          </a:prstGeom>
          <a:noFill/>
          <a:ln>
            <a:noFill/>
          </a:ln>
        </p:spPr>
        <p:txBody>
          <a:bodyPr spcFirstLastPara="1" wrap="square" lIns="91425" tIns="45700" rIns="91425" bIns="45700" anchor="t" anchorCtr="0">
            <a:noAutofit/>
          </a:bodyPr>
          <a:lstStyle/>
          <a:p>
            <a:pPr marL="0" lvl="0" indent="0" algn="just" rtl="0">
              <a:lnSpc>
                <a:spcPct val="94000"/>
              </a:lnSpc>
              <a:spcBef>
                <a:spcPts val="730"/>
              </a:spcBef>
              <a:spcAft>
                <a:spcPts val="0"/>
              </a:spcAft>
              <a:buSzPts val="852"/>
              <a:buNone/>
            </a:pPr>
            <a:endParaRPr sz="2500" b="1">
              <a:solidFill>
                <a:srgbClr val="434343"/>
              </a:solidFill>
              <a:latin typeface="Roboto"/>
              <a:ea typeface="Roboto"/>
              <a:cs typeface="Roboto"/>
              <a:sym typeface="Roboto"/>
            </a:endParaRPr>
          </a:p>
          <a:p>
            <a:pPr marL="457200" lvl="0" indent="-387350" algn="just" rtl="0">
              <a:lnSpc>
                <a:spcPct val="94000"/>
              </a:lnSpc>
              <a:spcBef>
                <a:spcPts val="730"/>
              </a:spcBef>
              <a:spcAft>
                <a:spcPts val="0"/>
              </a:spcAft>
              <a:buClr>
                <a:srgbClr val="434343"/>
              </a:buClr>
              <a:buSzPts val="2500"/>
              <a:buFont typeface="Roboto"/>
              <a:buChar char="•"/>
            </a:pPr>
            <a:r>
              <a:rPr lang="en-US" sz="2500">
                <a:solidFill>
                  <a:srgbClr val="434343"/>
                </a:solidFill>
                <a:latin typeface="Roboto"/>
                <a:ea typeface="Roboto"/>
                <a:cs typeface="Roboto"/>
                <a:sym typeface="Roboto"/>
              </a:rPr>
              <a:t>This information session is being recorded; the recording and PowerPoint will be available afterward.</a:t>
            </a:r>
            <a:endParaRPr sz="2500">
              <a:solidFill>
                <a:srgbClr val="434343"/>
              </a:solidFill>
              <a:latin typeface="Roboto"/>
              <a:ea typeface="Roboto"/>
              <a:cs typeface="Roboto"/>
              <a:sym typeface="Roboto"/>
            </a:endParaRPr>
          </a:p>
          <a:p>
            <a:pPr marL="914400" lvl="0" indent="0" algn="just" rtl="0">
              <a:lnSpc>
                <a:spcPct val="94000"/>
              </a:lnSpc>
              <a:spcBef>
                <a:spcPts val="730"/>
              </a:spcBef>
              <a:spcAft>
                <a:spcPts val="0"/>
              </a:spcAft>
              <a:buSzPts val="1800"/>
              <a:buNone/>
            </a:pPr>
            <a:endParaRPr sz="2500">
              <a:solidFill>
                <a:srgbClr val="434343"/>
              </a:solidFill>
              <a:latin typeface="Roboto"/>
              <a:ea typeface="Roboto"/>
              <a:cs typeface="Roboto"/>
              <a:sym typeface="Roboto"/>
            </a:endParaRPr>
          </a:p>
          <a:p>
            <a:pPr marL="914400" lvl="0" indent="0" algn="just" rtl="0">
              <a:lnSpc>
                <a:spcPct val="94000"/>
              </a:lnSpc>
              <a:spcBef>
                <a:spcPts val="730"/>
              </a:spcBef>
              <a:spcAft>
                <a:spcPts val="0"/>
              </a:spcAft>
              <a:buSzPts val="1800"/>
              <a:buNone/>
            </a:pPr>
            <a:endParaRPr sz="2500">
              <a:solidFill>
                <a:srgbClr val="434343"/>
              </a:solidFill>
              <a:latin typeface="Roboto"/>
              <a:ea typeface="Roboto"/>
              <a:cs typeface="Roboto"/>
              <a:sym typeface="Roboto"/>
            </a:endParaRPr>
          </a:p>
          <a:p>
            <a:pPr marL="0" lvl="0" indent="0" algn="just" rtl="0">
              <a:lnSpc>
                <a:spcPct val="94000"/>
              </a:lnSpc>
              <a:spcBef>
                <a:spcPts val="730"/>
              </a:spcBef>
              <a:spcAft>
                <a:spcPts val="0"/>
              </a:spcAft>
              <a:buSzPts val="852"/>
              <a:buNone/>
            </a:pPr>
            <a:endParaRPr sz="2500">
              <a:solidFill>
                <a:srgbClr val="434343"/>
              </a:solidFill>
              <a:latin typeface="Roboto"/>
              <a:ea typeface="Roboto"/>
              <a:cs typeface="Roboto"/>
              <a:sym typeface="Roboto"/>
            </a:endParaRPr>
          </a:p>
          <a:p>
            <a:pPr marL="457200" lvl="0" indent="0" algn="ctr" rtl="0">
              <a:lnSpc>
                <a:spcPct val="94000"/>
              </a:lnSpc>
              <a:spcBef>
                <a:spcPts val="730"/>
              </a:spcBef>
              <a:spcAft>
                <a:spcPts val="0"/>
              </a:spcAft>
              <a:buSzPts val="852"/>
              <a:buNone/>
            </a:pPr>
            <a:r>
              <a:rPr lang="en-US" sz="2500" b="1">
                <a:solidFill>
                  <a:srgbClr val="434343"/>
                </a:solidFill>
                <a:latin typeface="Roboto"/>
                <a:ea typeface="Roboto"/>
                <a:cs typeface="Roboto"/>
                <a:sym typeface="Roboto"/>
              </a:rPr>
              <a:t> Have a question? </a:t>
            </a:r>
            <a:endParaRPr sz="2500" b="1">
              <a:solidFill>
                <a:srgbClr val="434343"/>
              </a:solidFill>
              <a:latin typeface="Roboto"/>
              <a:ea typeface="Roboto"/>
              <a:cs typeface="Roboto"/>
              <a:sym typeface="Roboto"/>
            </a:endParaRPr>
          </a:p>
          <a:p>
            <a:pPr marL="457200" lvl="0" indent="0" algn="ctr" rtl="0">
              <a:lnSpc>
                <a:spcPct val="94000"/>
              </a:lnSpc>
              <a:spcBef>
                <a:spcPts val="730"/>
              </a:spcBef>
              <a:spcAft>
                <a:spcPts val="0"/>
              </a:spcAft>
              <a:buSzPts val="852"/>
              <a:buNone/>
            </a:pPr>
            <a:r>
              <a:rPr lang="en-US" sz="2500">
                <a:solidFill>
                  <a:srgbClr val="434343"/>
                </a:solidFill>
                <a:latin typeface="Roboto"/>
                <a:ea typeface="Roboto"/>
                <a:cs typeface="Roboto"/>
                <a:sym typeface="Roboto"/>
              </a:rPr>
              <a:t>Ask in the chat or unmute yourself</a:t>
            </a:r>
            <a:endParaRPr sz="2500">
              <a:solidFill>
                <a:srgbClr val="434343"/>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100bf98f999_0_160"/>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264" name="Google Shape;264;g100bf98f999_0_160"/>
          <p:cNvSpPr/>
          <p:nvPr/>
        </p:nvSpPr>
        <p:spPr>
          <a:xfrm rot="1014322">
            <a:off x="5542926" y="-15593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100bf98f999_0_160"/>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266" name="Google Shape;266;g100bf98f999_0_160"/>
          <p:cNvSpPr txBox="1">
            <a:spLocks noGrp="1"/>
          </p:cNvSpPr>
          <p:nvPr>
            <p:ph type="title"/>
          </p:nvPr>
        </p:nvSpPr>
        <p:spPr>
          <a:xfrm>
            <a:off x="530375" y="17480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Budget</a:t>
            </a:r>
            <a:endParaRPr sz="3500" b="1">
              <a:latin typeface="Roboto"/>
              <a:ea typeface="Roboto"/>
              <a:cs typeface="Roboto"/>
              <a:sym typeface="Roboto"/>
            </a:endParaRPr>
          </a:p>
        </p:txBody>
      </p:sp>
      <p:sp>
        <p:nvSpPr>
          <p:cNvPr id="267" name="Google Shape;267;g100bf98f999_0_160"/>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0" lvl="0" indent="0" algn="l" rtl="0">
              <a:lnSpc>
                <a:spcPct val="106000"/>
              </a:lnSpc>
              <a:spcBef>
                <a:spcPts val="0"/>
              </a:spcBef>
              <a:spcAft>
                <a:spcPts val="0"/>
              </a:spcAft>
              <a:buClr>
                <a:schemeClr val="dk1"/>
              </a:buClr>
              <a:buSzPts val="1100"/>
              <a:buFont typeface="Arial"/>
              <a:buNone/>
            </a:pPr>
            <a:r>
              <a:rPr lang="en-US" sz="1700">
                <a:latin typeface="Roboto"/>
                <a:ea typeface="Roboto"/>
                <a:cs typeface="Roboto"/>
                <a:sym typeface="Roboto"/>
              </a:rPr>
              <a:t>Providers will be awarded capacity building funding to support the successful completion of their plans.  Program budget will include the following categories</a:t>
            </a:r>
            <a:endParaRPr sz="1700">
              <a:latin typeface="Roboto"/>
              <a:ea typeface="Roboto"/>
              <a:cs typeface="Roboto"/>
              <a:sym typeface="Roboto"/>
            </a:endParaRPr>
          </a:p>
          <a:p>
            <a:pPr marL="457200" lvl="0" indent="-336550" algn="l" rtl="0">
              <a:lnSpc>
                <a:spcPct val="115000"/>
              </a:lnSpc>
              <a:spcBef>
                <a:spcPts val="800"/>
              </a:spcBef>
              <a:spcAft>
                <a:spcPts val="0"/>
              </a:spcAft>
              <a:buSzPts val="1700"/>
              <a:buFont typeface="Roboto"/>
              <a:buAutoNum type="arabicPeriod"/>
            </a:pPr>
            <a:r>
              <a:rPr lang="en-US" sz="1700" b="1">
                <a:latin typeface="Roboto"/>
                <a:ea typeface="Roboto"/>
                <a:cs typeface="Roboto"/>
                <a:sym typeface="Roboto"/>
              </a:rPr>
              <a:t>Indirect Planning:</a:t>
            </a:r>
            <a:r>
              <a:rPr lang="en-US" sz="1700">
                <a:latin typeface="Roboto"/>
                <a:ea typeface="Roboto"/>
                <a:cs typeface="Roboto"/>
                <a:sym typeface="Roboto"/>
              </a:rPr>
              <a:t> Programs will be awarded 20% of their verified OST program revenues in the previous year to support capacity building program planning. If the program OST budget is over $150,000, indirect planning funding will be capped at $30,000.  If the program OST budget is under $25,000, indirect planning funding will be $5,000. Providers will be compensated upon completion of deliverables identified on their capacity building plans. Each goal identified on the capacity building plan will be assigned a funding value at time of contracting based on the number of goals included in the plan.</a:t>
            </a:r>
            <a:endParaRPr sz="1700">
              <a:latin typeface="Roboto"/>
              <a:ea typeface="Roboto"/>
              <a:cs typeface="Roboto"/>
              <a:sym typeface="Roboto"/>
            </a:endParaRPr>
          </a:p>
          <a:p>
            <a:pPr marL="457200" lvl="0" indent="0" algn="l" rtl="0">
              <a:lnSpc>
                <a:spcPct val="115000"/>
              </a:lnSpc>
              <a:spcBef>
                <a:spcPts val="0"/>
              </a:spcBef>
              <a:spcAft>
                <a:spcPts val="0"/>
              </a:spcAft>
              <a:buNone/>
            </a:pPr>
            <a:endParaRPr sz="1700">
              <a:latin typeface="Roboto"/>
              <a:ea typeface="Roboto"/>
              <a:cs typeface="Roboto"/>
              <a:sym typeface="Roboto"/>
            </a:endParaRPr>
          </a:p>
          <a:p>
            <a:pPr marL="457200" lvl="0" indent="-336550" algn="l" rtl="0">
              <a:lnSpc>
                <a:spcPct val="115000"/>
              </a:lnSpc>
              <a:spcBef>
                <a:spcPts val="0"/>
              </a:spcBef>
              <a:spcAft>
                <a:spcPts val="0"/>
              </a:spcAft>
              <a:buSzPts val="1700"/>
              <a:buFont typeface="Roboto"/>
              <a:buAutoNum type="arabicPeriod"/>
            </a:pPr>
            <a:r>
              <a:rPr lang="en-US" sz="1700" b="1">
                <a:latin typeface="Roboto"/>
                <a:ea typeface="Roboto"/>
                <a:cs typeface="Roboto"/>
                <a:sym typeface="Roboto"/>
              </a:rPr>
              <a:t>Direct Costs:</a:t>
            </a:r>
            <a:r>
              <a:rPr lang="en-US" sz="1700">
                <a:latin typeface="Roboto"/>
                <a:ea typeface="Roboto"/>
                <a:cs typeface="Roboto"/>
                <a:sym typeface="Roboto"/>
              </a:rPr>
              <a:t> Programs will be awarded direct costs to support the implementation of specific activities associated with obtaining DCF Licensing and/or Background Screenings. CTAC will pay for all reasonable costs, but they must be estimated at time of contracting and approved in advance by contract manager. Providers will be compensated for direct costs on a cost-reimbursement basis with appropriate documentation. Providers can receive an initial advance of 25% of direct costs but reimbursements must be trued up before additional payments are made.  Payments in excess of the trued up value will need to be returned to the CTAC at the conclusion of the contract.</a:t>
            </a:r>
            <a:endParaRPr sz="1700">
              <a:solidFill>
                <a:srgbClr val="434343"/>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100bf98f999_0_343"/>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273" name="Google Shape;273;g100bf98f999_0_343"/>
          <p:cNvSpPr/>
          <p:nvPr/>
        </p:nvSpPr>
        <p:spPr>
          <a:xfrm rot="1014322">
            <a:off x="5542926" y="-15593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4" name="Google Shape;274;g100bf98f999_0_343"/>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275" name="Google Shape;275;g100bf98f999_0_343"/>
          <p:cNvSpPr txBox="1">
            <a:spLocks noGrp="1"/>
          </p:cNvSpPr>
          <p:nvPr>
            <p:ph type="title"/>
          </p:nvPr>
        </p:nvSpPr>
        <p:spPr>
          <a:xfrm>
            <a:off x="530375" y="17480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Budget</a:t>
            </a:r>
            <a:endParaRPr sz="3500" b="1">
              <a:latin typeface="Roboto"/>
              <a:ea typeface="Roboto"/>
              <a:cs typeface="Roboto"/>
              <a:sym typeface="Roboto"/>
            </a:endParaRPr>
          </a:p>
        </p:txBody>
      </p:sp>
      <p:sp>
        <p:nvSpPr>
          <p:cNvPr id="276" name="Google Shape;276;g100bf98f999_0_343"/>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b="1">
                <a:latin typeface="Roboto"/>
                <a:ea typeface="Roboto"/>
                <a:cs typeface="Roboto"/>
                <a:sym typeface="Roboto"/>
              </a:rPr>
              <a:t>Eligible Funding Uses</a:t>
            </a:r>
            <a:endParaRPr sz="1800" b="1">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Funding can be used for eligible expenses, as defined below. Expenses must be incurred between Jan 1, 2022 - August 31, 2022.</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Direct costs for tasks and activities related to DCF Licensing, and Background Screenings.</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To purchase supplies and materials needed to improve safety and wellness or program activities.</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To account for staff time spent planning, developing and completing strategies.</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Software and technology items that do not individually cost over $1,000 (see funding restrictions)</a:t>
            </a:r>
            <a:endParaRPr sz="1800">
              <a:latin typeface="Roboto"/>
              <a:ea typeface="Roboto"/>
              <a:cs typeface="Roboto"/>
              <a:sym typeface="Roboto"/>
            </a:endParaRPr>
          </a:p>
          <a:p>
            <a:pPr marL="0" lvl="0" indent="0" algn="just" rtl="0">
              <a:lnSpc>
                <a:spcPct val="115000"/>
              </a:lnSpc>
              <a:spcBef>
                <a:spcPts val="0"/>
              </a:spcBef>
              <a:spcAft>
                <a:spcPts val="0"/>
              </a:spcAft>
              <a:buNone/>
            </a:pPr>
            <a:r>
              <a:rPr lang="en-US" sz="1800">
                <a:latin typeface="Roboto"/>
                <a:ea typeface="Roboto"/>
                <a:cs typeface="Roboto"/>
                <a:sym typeface="Roboto"/>
              </a:rPr>
              <a:t> </a:t>
            </a:r>
            <a:endParaRPr sz="1800">
              <a:latin typeface="Roboto"/>
              <a:ea typeface="Roboto"/>
              <a:cs typeface="Roboto"/>
              <a:sym typeface="Roboto"/>
            </a:endParaRPr>
          </a:p>
          <a:p>
            <a:pPr marL="0" lvl="0" indent="0" algn="just" rtl="0">
              <a:lnSpc>
                <a:spcPct val="115000"/>
              </a:lnSpc>
              <a:spcBef>
                <a:spcPts val="0"/>
              </a:spcBef>
              <a:spcAft>
                <a:spcPts val="0"/>
              </a:spcAft>
              <a:buNone/>
            </a:pPr>
            <a:r>
              <a:rPr lang="en-US" sz="1800" b="1">
                <a:latin typeface="Roboto"/>
                <a:ea typeface="Roboto"/>
                <a:cs typeface="Roboto"/>
                <a:sym typeface="Roboto"/>
              </a:rPr>
              <a:t>Funding Restrictions</a:t>
            </a:r>
            <a:endParaRPr sz="1800" b="1">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Grant funding cannot be used for the following purposes:</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The purchase of capital equipment. Capital equipment represents individual items purchased at a cost of $1,000 or more with a life expectancy of more than a year.</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Revenue replacement or revenue losses experienced during the contract period</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Duplicative expenses already covered in the known grants or contracts</a:t>
            </a:r>
            <a:endParaRPr sz="1800">
              <a:latin typeface="Roboto"/>
              <a:ea typeface="Roboto"/>
              <a:cs typeface="Roboto"/>
              <a:sym typeface="Roboto"/>
            </a:endParaRPr>
          </a:p>
          <a:p>
            <a:pPr marL="457200" lvl="0" indent="0" algn="just" rtl="0">
              <a:lnSpc>
                <a:spcPct val="115000"/>
              </a:lnSpc>
              <a:spcBef>
                <a:spcPts val="0"/>
              </a:spcBef>
              <a:spcAft>
                <a:spcPts val="0"/>
              </a:spcAft>
              <a:buNone/>
            </a:pPr>
            <a:r>
              <a:rPr lang="en-US" sz="1800">
                <a:latin typeface="Roboto"/>
                <a:ea typeface="Roboto"/>
                <a:cs typeface="Roboto"/>
                <a:sym typeface="Roboto"/>
              </a:rPr>
              <a:t>●  	Real property</a:t>
            </a:r>
            <a:endParaRPr sz="1800">
              <a:latin typeface="Roboto"/>
              <a:ea typeface="Roboto"/>
              <a:cs typeface="Roboto"/>
              <a:sym typeface="Roboto"/>
            </a:endParaRPr>
          </a:p>
          <a:p>
            <a:pPr marL="0" lvl="0" indent="0" algn="l" rtl="0">
              <a:lnSpc>
                <a:spcPct val="115000"/>
              </a:lnSpc>
              <a:spcBef>
                <a:spcPts val="0"/>
              </a:spcBef>
              <a:spcAft>
                <a:spcPts val="0"/>
              </a:spcAft>
              <a:buNone/>
            </a:pP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gf05ba4bbb2_0_68"/>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282" name="Google Shape;282;gf05ba4bbb2_0_68"/>
          <p:cNvSpPr/>
          <p:nvPr/>
        </p:nvSpPr>
        <p:spPr>
          <a:xfrm rot="1014322">
            <a:off x="5542876" y="-12597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lt1"/>
              </a:solidFill>
              <a:latin typeface="Calibri"/>
              <a:ea typeface="Calibri"/>
              <a:cs typeface="Calibri"/>
              <a:sym typeface="Calibri"/>
            </a:endParaRPr>
          </a:p>
        </p:txBody>
      </p:sp>
      <p:pic>
        <p:nvPicPr>
          <p:cNvPr id="283" name="Google Shape;283;gf05ba4bbb2_0_68"/>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84" name="Google Shape;284;gf05ba4bbb2_0_68"/>
          <p:cNvSpPr txBox="1">
            <a:spLocks noGrp="1"/>
          </p:cNvSpPr>
          <p:nvPr>
            <p:ph type="title"/>
          </p:nvPr>
        </p:nvSpPr>
        <p:spPr>
          <a:xfrm>
            <a:off x="431700" y="140938"/>
            <a:ext cx="10515600" cy="837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Program Timeline</a:t>
            </a:r>
            <a:endParaRPr sz="3500" b="1">
              <a:latin typeface="Roboto"/>
              <a:ea typeface="Roboto"/>
              <a:cs typeface="Roboto"/>
              <a:sym typeface="Roboto"/>
            </a:endParaRPr>
          </a:p>
        </p:txBody>
      </p:sp>
      <p:graphicFrame>
        <p:nvGraphicFramePr>
          <p:cNvPr id="285" name="Google Shape;285;gf05ba4bbb2_0_68"/>
          <p:cNvGraphicFramePr/>
          <p:nvPr/>
        </p:nvGraphicFramePr>
        <p:xfrm>
          <a:off x="511900" y="1119175"/>
          <a:ext cx="3000000" cy="3000000"/>
        </p:xfrm>
        <a:graphic>
          <a:graphicData uri="http://schemas.openxmlformats.org/drawingml/2006/table">
            <a:tbl>
              <a:tblPr>
                <a:noFill/>
                <a:tableStyleId>{A3BE1B3D-4CA0-45E9-BE35-A0AD600DDD40}</a:tableStyleId>
              </a:tblPr>
              <a:tblGrid>
                <a:gridCol w="2243950">
                  <a:extLst>
                    <a:ext uri="{9D8B030D-6E8A-4147-A177-3AD203B41FA5}">
                      <a16:colId xmlns:a16="http://schemas.microsoft.com/office/drawing/2014/main" val="20000"/>
                    </a:ext>
                  </a:extLst>
                </a:gridCol>
                <a:gridCol w="3646425">
                  <a:extLst>
                    <a:ext uri="{9D8B030D-6E8A-4147-A177-3AD203B41FA5}">
                      <a16:colId xmlns:a16="http://schemas.microsoft.com/office/drawing/2014/main" val="20001"/>
                    </a:ext>
                  </a:extLst>
                </a:gridCol>
                <a:gridCol w="2727025">
                  <a:extLst>
                    <a:ext uri="{9D8B030D-6E8A-4147-A177-3AD203B41FA5}">
                      <a16:colId xmlns:a16="http://schemas.microsoft.com/office/drawing/2014/main" val="20002"/>
                    </a:ext>
                  </a:extLst>
                </a:gridCol>
                <a:gridCol w="1698550">
                  <a:extLst>
                    <a:ext uri="{9D8B030D-6E8A-4147-A177-3AD203B41FA5}">
                      <a16:colId xmlns:a16="http://schemas.microsoft.com/office/drawing/2014/main" val="20003"/>
                    </a:ext>
                  </a:extLst>
                </a:gridCol>
              </a:tblGrid>
              <a:tr h="585125">
                <a:tc>
                  <a:txBody>
                    <a:bodyPr/>
                    <a:lstStyle/>
                    <a:p>
                      <a:pPr marL="0" lvl="0" indent="0" algn="ctr" rtl="0">
                        <a:lnSpc>
                          <a:spcPct val="106000"/>
                        </a:lnSpc>
                        <a:spcBef>
                          <a:spcPts val="0"/>
                        </a:spcBef>
                        <a:spcAft>
                          <a:spcPts val="800"/>
                        </a:spcAft>
                        <a:buNone/>
                      </a:pPr>
                      <a:r>
                        <a:rPr lang="en-US" sz="1500" b="1">
                          <a:latin typeface="Roboto"/>
                          <a:ea typeface="Roboto"/>
                          <a:cs typeface="Roboto"/>
                          <a:sym typeface="Roboto"/>
                        </a:rPr>
                        <a:t>DATE RANGE</a:t>
                      </a:r>
                      <a:endParaRPr sz="15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b="1">
                          <a:latin typeface="Roboto"/>
                          <a:ea typeface="Roboto"/>
                          <a:cs typeface="Roboto"/>
                          <a:sym typeface="Roboto"/>
                        </a:rPr>
                        <a:t>DELIVERABLE</a:t>
                      </a:r>
                      <a:endParaRPr sz="15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b="1">
                          <a:latin typeface="Roboto"/>
                          <a:ea typeface="Roboto"/>
                          <a:cs typeface="Roboto"/>
                          <a:sym typeface="Roboto"/>
                        </a:rPr>
                        <a:t>EVIDENCE</a:t>
                      </a:r>
                      <a:endParaRPr sz="15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b="1">
                          <a:latin typeface="Roboto"/>
                          <a:ea typeface="Roboto"/>
                          <a:cs typeface="Roboto"/>
                          <a:sym typeface="Roboto"/>
                        </a:rPr>
                        <a:t>DUE DATE</a:t>
                      </a:r>
                      <a:endParaRPr sz="15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53700">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Date of Award – January 1</a:t>
                      </a:r>
                      <a:r>
                        <a:rPr lang="en-US" sz="1500" baseline="30000">
                          <a:latin typeface="Roboto"/>
                          <a:ea typeface="Roboto"/>
                          <a:cs typeface="Roboto"/>
                          <a:sym typeface="Roboto"/>
                        </a:rPr>
                        <a:t>st</a:t>
                      </a:r>
                      <a:r>
                        <a:rPr lang="en-US" sz="1500">
                          <a:latin typeface="Roboto"/>
                          <a:ea typeface="Roboto"/>
                          <a:cs typeface="Roboto"/>
                          <a:sym typeface="Roboto"/>
                        </a:rPr>
                        <a:t>, 2022</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6000"/>
                        </a:lnSpc>
                        <a:spcBef>
                          <a:spcPts val="0"/>
                        </a:spcBef>
                        <a:spcAft>
                          <a:spcPts val="800"/>
                        </a:spcAft>
                        <a:buNone/>
                      </a:pPr>
                      <a:r>
                        <a:rPr lang="en-US" sz="1500">
                          <a:latin typeface="Roboto"/>
                          <a:ea typeface="Roboto"/>
                          <a:cs typeface="Roboto"/>
                          <a:sym typeface="Roboto"/>
                        </a:rPr>
                        <a:t>1. Approved Capacity Building Plan and self-assessments</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28600" lvl="0" indent="0" algn="l" rtl="0">
                        <a:lnSpc>
                          <a:spcPct val="115000"/>
                        </a:lnSpc>
                        <a:spcBef>
                          <a:spcPts val="0"/>
                        </a:spcBef>
                        <a:spcAft>
                          <a:spcPts val="0"/>
                        </a:spcAft>
                        <a:buNone/>
                      </a:pPr>
                      <a:r>
                        <a:rPr lang="en-US" sz="1500">
                          <a:latin typeface="Roboto"/>
                          <a:ea typeface="Roboto"/>
                          <a:cs typeface="Roboto"/>
                          <a:sym typeface="Roboto"/>
                        </a:rPr>
                        <a:t>□    Approved Capacity Building Plan</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January 10</a:t>
                      </a:r>
                      <a:r>
                        <a:rPr lang="en-US" sz="1500" baseline="30000">
                          <a:latin typeface="Roboto"/>
                          <a:ea typeface="Roboto"/>
                          <a:cs typeface="Roboto"/>
                          <a:sym typeface="Roboto"/>
                        </a:rPr>
                        <a:t>th</a:t>
                      </a:r>
                      <a:r>
                        <a:rPr lang="en-US" sz="1500">
                          <a:latin typeface="Roboto"/>
                          <a:ea typeface="Roboto"/>
                          <a:cs typeface="Roboto"/>
                          <a:sym typeface="Roboto"/>
                        </a:rPr>
                        <a:t>, 2022</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7750">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January 2022 – August 2022</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6000"/>
                        </a:lnSpc>
                        <a:spcBef>
                          <a:spcPts val="0"/>
                        </a:spcBef>
                        <a:spcAft>
                          <a:spcPts val="800"/>
                        </a:spcAft>
                        <a:buNone/>
                      </a:pPr>
                      <a:r>
                        <a:rPr lang="en-US" sz="1500">
                          <a:latin typeface="Roboto"/>
                          <a:ea typeface="Roboto"/>
                          <a:cs typeface="Roboto"/>
                          <a:sym typeface="Roboto"/>
                        </a:rPr>
                        <a:t>2. Attend monthly provider meetings</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28600" lvl="0" indent="0" algn="l" rtl="0">
                        <a:lnSpc>
                          <a:spcPct val="115000"/>
                        </a:lnSpc>
                        <a:spcBef>
                          <a:spcPts val="0"/>
                        </a:spcBef>
                        <a:spcAft>
                          <a:spcPts val="0"/>
                        </a:spcAft>
                        <a:buNone/>
                      </a:pPr>
                      <a:r>
                        <a:rPr lang="en-US" sz="1500">
                          <a:latin typeface="Roboto"/>
                          <a:ea typeface="Roboto"/>
                          <a:cs typeface="Roboto"/>
                          <a:sym typeface="Roboto"/>
                        </a:rPr>
                        <a:t>□    Training attendance</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TBD</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38000">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February 2022 - August 2022</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6000"/>
                        </a:lnSpc>
                        <a:spcBef>
                          <a:spcPts val="0"/>
                        </a:spcBef>
                        <a:spcAft>
                          <a:spcPts val="800"/>
                        </a:spcAft>
                        <a:buNone/>
                      </a:pPr>
                      <a:r>
                        <a:rPr lang="en-US" sz="1500">
                          <a:latin typeface="Roboto"/>
                          <a:ea typeface="Roboto"/>
                          <a:cs typeface="Roboto"/>
                          <a:sym typeface="Roboto"/>
                        </a:rPr>
                        <a:t>3. Monthly Progress Reports and invoices</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28600" lvl="0" indent="0" algn="l" rtl="0">
                        <a:lnSpc>
                          <a:spcPct val="115000"/>
                        </a:lnSpc>
                        <a:spcBef>
                          <a:spcPts val="0"/>
                        </a:spcBef>
                        <a:spcAft>
                          <a:spcPts val="0"/>
                        </a:spcAft>
                        <a:buNone/>
                      </a:pPr>
                      <a:r>
                        <a:rPr lang="en-US" sz="1500">
                          <a:latin typeface="Roboto"/>
                          <a:ea typeface="Roboto"/>
                          <a:cs typeface="Roboto"/>
                          <a:sym typeface="Roboto"/>
                        </a:rPr>
                        <a:t>□    Monthly Progress Reports</a:t>
                      </a:r>
                      <a:endParaRPr sz="1500">
                        <a:latin typeface="Roboto"/>
                        <a:ea typeface="Roboto"/>
                        <a:cs typeface="Roboto"/>
                        <a:sym typeface="Roboto"/>
                      </a:endParaRPr>
                    </a:p>
                    <a:p>
                      <a:pPr marL="0" lvl="0" indent="0" algn="l" rtl="0">
                        <a:lnSpc>
                          <a:spcPct val="106000"/>
                        </a:lnSpc>
                        <a:spcBef>
                          <a:spcPts val="0"/>
                        </a:spcBef>
                        <a:spcAft>
                          <a:spcPts val="800"/>
                        </a:spcAft>
                        <a:buNone/>
                      </a:pPr>
                      <a:r>
                        <a:rPr lang="en-US" sz="1500">
                          <a:latin typeface="Roboto"/>
                          <a:ea typeface="Roboto"/>
                          <a:cs typeface="Roboto"/>
                          <a:sym typeface="Roboto"/>
                        </a:rPr>
                        <a:t> </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Due of the 1</a:t>
                      </a:r>
                      <a:r>
                        <a:rPr lang="en-US" sz="1500" baseline="30000">
                          <a:latin typeface="Roboto"/>
                          <a:ea typeface="Roboto"/>
                          <a:cs typeface="Roboto"/>
                          <a:sym typeface="Roboto"/>
                        </a:rPr>
                        <a:t>st</a:t>
                      </a:r>
                      <a:r>
                        <a:rPr lang="en-US" sz="1500">
                          <a:latin typeface="Roboto"/>
                          <a:ea typeface="Roboto"/>
                          <a:cs typeface="Roboto"/>
                          <a:sym typeface="Roboto"/>
                        </a:rPr>
                        <a:t> Monday of every month</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48575">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August 31</a:t>
                      </a:r>
                      <a:r>
                        <a:rPr lang="en-US" sz="1500" baseline="30000">
                          <a:latin typeface="Roboto"/>
                          <a:ea typeface="Roboto"/>
                          <a:cs typeface="Roboto"/>
                          <a:sym typeface="Roboto"/>
                        </a:rPr>
                        <a:t>st</a:t>
                      </a:r>
                      <a:r>
                        <a:rPr lang="en-US" sz="1500">
                          <a:latin typeface="Roboto"/>
                          <a:ea typeface="Roboto"/>
                          <a:cs typeface="Roboto"/>
                          <a:sym typeface="Roboto"/>
                        </a:rPr>
                        <a:t>, 2022</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6000"/>
                        </a:lnSpc>
                        <a:spcBef>
                          <a:spcPts val="0"/>
                        </a:spcBef>
                        <a:spcAft>
                          <a:spcPts val="0"/>
                        </a:spcAft>
                        <a:buNone/>
                      </a:pPr>
                      <a:r>
                        <a:rPr lang="en-US" sz="1500">
                          <a:latin typeface="Roboto"/>
                          <a:ea typeface="Roboto"/>
                          <a:cs typeface="Roboto"/>
                          <a:sym typeface="Roboto"/>
                        </a:rPr>
                        <a:t>4. End-of-Program Narrative and Post self-assessments</a:t>
                      </a:r>
                      <a:endParaRPr sz="1500">
                        <a:latin typeface="Roboto"/>
                        <a:ea typeface="Roboto"/>
                        <a:cs typeface="Roboto"/>
                        <a:sym typeface="Roboto"/>
                      </a:endParaRPr>
                    </a:p>
                    <a:p>
                      <a:pPr marL="0" lvl="0" indent="0" algn="l" rtl="0">
                        <a:lnSpc>
                          <a:spcPct val="106000"/>
                        </a:lnSpc>
                        <a:spcBef>
                          <a:spcPts val="800"/>
                        </a:spcBef>
                        <a:spcAft>
                          <a:spcPts val="800"/>
                        </a:spcAft>
                        <a:buNone/>
                      </a:pPr>
                      <a:r>
                        <a:rPr lang="en-US" sz="1500">
                          <a:latin typeface="Roboto"/>
                          <a:ea typeface="Roboto"/>
                          <a:cs typeface="Roboto"/>
                          <a:sym typeface="Roboto"/>
                        </a:rPr>
                        <a:t> </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28600" lvl="0" indent="0" algn="l" rtl="0">
                        <a:lnSpc>
                          <a:spcPct val="115000"/>
                        </a:lnSpc>
                        <a:spcBef>
                          <a:spcPts val="0"/>
                        </a:spcBef>
                        <a:spcAft>
                          <a:spcPts val="0"/>
                        </a:spcAft>
                        <a:buNone/>
                      </a:pPr>
                      <a:r>
                        <a:rPr lang="en-US" sz="1500">
                          <a:latin typeface="Roboto"/>
                          <a:ea typeface="Roboto"/>
                          <a:cs typeface="Roboto"/>
                          <a:sym typeface="Roboto"/>
                        </a:rPr>
                        <a:t>□    End-of-Program Narrative</a:t>
                      </a:r>
                      <a:endParaRPr sz="1500">
                        <a:latin typeface="Roboto"/>
                        <a:ea typeface="Roboto"/>
                        <a:cs typeface="Roboto"/>
                        <a:sym typeface="Roboto"/>
                      </a:endParaRPr>
                    </a:p>
                    <a:p>
                      <a:pPr marL="228600" lvl="0" indent="0" algn="l" rtl="0">
                        <a:lnSpc>
                          <a:spcPct val="115000"/>
                        </a:lnSpc>
                        <a:spcBef>
                          <a:spcPts val="0"/>
                        </a:spcBef>
                        <a:spcAft>
                          <a:spcPts val="0"/>
                        </a:spcAft>
                        <a:buNone/>
                      </a:pPr>
                      <a:r>
                        <a:rPr lang="en-US" sz="1500">
                          <a:latin typeface="Roboto"/>
                          <a:ea typeface="Roboto"/>
                          <a:cs typeface="Roboto"/>
                          <a:sym typeface="Roboto"/>
                        </a:rPr>
                        <a:t>□    Self-assessments</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6000"/>
                        </a:lnSpc>
                        <a:spcBef>
                          <a:spcPts val="0"/>
                        </a:spcBef>
                        <a:spcAft>
                          <a:spcPts val="800"/>
                        </a:spcAft>
                        <a:buNone/>
                      </a:pPr>
                      <a:r>
                        <a:rPr lang="en-US" sz="1500">
                          <a:latin typeface="Roboto"/>
                          <a:ea typeface="Roboto"/>
                          <a:cs typeface="Roboto"/>
                          <a:sym typeface="Roboto"/>
                        </a:rPr>
                        <a:t>August 31</a:t>
                      </a:r>
                      <a:r>
                        <a:rPr lang="en-US" sz="1500" baseline="30000">
                          <a:latin typeface="Roboto"/>
                          <a:ea typeface="Roboto"/>
                          <a:cs typeface="Roboto"/>
                          <a:sym typeface="Roboto"/>
                        </a:rPr>
                        <a:t>st</a:t>
                      </a:r>
                      <a:r>
                        <a:rPr lang="en-US" sz="1500">
                          <a:latin typeface="Roboto"/>
                          <a:ea typeface="Roboto"/>
                          <a:cs typeface="Roboto"/>
                          <a:sym typeface="Roboto"/>
                        </a:rPr>
                        <a:t>, 2022</a:t>
                      </a:r>
                      <a:endParaRPr sz="15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00bf98f999_0_317"/>
          <p:cNvSpPr/>
          <p:nvPr/>
        </p:nvSpPr>
        <p:spPr>
          <a:xfrm>
            <a:off x="0" y="0"/>
            <a:ext cx="5259300" cy="6424800"/>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g100bf98f999_0_317"/>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292" name="Google Shape;292;g100bf98f999_0_317"/>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293" name="Google Shape;293;g100bf98f999_0_317"/>
          <p:cNvSpPr txBox="1">
            <a:spLocks noGrp="1"/>
          </p:cNvSpPr>
          <p:nvPr>
            <p:ph type="title"/>
          </p:nvPr>
        </p:nvSpPr>
        <p:spPr>
          <a:xfrm>
            <a:off x="234900" y="2851350"/>
            <a:ext cx="4789500" cy="7221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Evaluation Criteria</a:t>
            </a:r>
            <a:endParaRPr sz="3900" b="1">
              <a:solidFill>
                <a:schemeClr val="lt1"/>
              </a:solidFill>
              <a:latin typeface="Roboto"/>
              <a:ea typeface="Roboto"/>
              <a:cs typeface="Roboto"/>
              <a:sym typeface="Roboto"/>
            </a:endParaRPr>
          </a:p>
        </p:txBody>
      </p:sp>
      <p:sp>
        <p:nvSpPr>
          <p:cNvPr id="294" name="Google Shape;294;g100bf98f999_0_317"/>
          <p:cNvSpPr txBox="1"/>
          <p:nvPr/>
        </p:nvSpPr>
        <p:spPr>
          <a:xfrm>
            <a:off x="5357250" y="703225"/>
            <a:ext cx="4946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Roboto"/>
                <a:ea typeface="Roboto"/>
                <a:cs typeface="Roboto"/>
                <a:sym typeface="Roboto"/>
              </a:rPr>
              <a:t>Each application will be evaluated against the following criteria:</a:t>
            </a:r>
            <a:endParaRPr sz="1800">
              <a:latin typeface="Roboto"/>
              <a:ea typeface="Roboto"/>
              <a:cs typeface="Roboto"/>
              <a:sym typeface="Roboto"/>
            </a:endParaRPr>
          </a:p>
        </p:txBody>
      </p:sp>
      <p:graphicFrame>
        <p:nvGraphicFramePr>
          <p:cNvPr id="295" name="Google Shape;295;g100bf98f999_0_317"/>
          <p:cNvGraphicFramePr/>
          <p:nvPr/>
        </p:nvGraphicFramePr>
        <p:xfrm>
          <a:off x="5458925" y="1509000"/>
          <a:ext cx="3000000" cy="3000000"/>
        </p:xfrm>
        <a:graphic>
          <a:graphicData uri="http://schemas.openxmlformats.org/drawingml/2006/table">
            <a:tbl>
              <a:tblPr>
                <a:noFill/>
                <a:tableStyleId>{A3BE1B3D-4CA0-45E9-BE35-A0AD600DDD40}</a:tableStyleId>
              </a:tblPr>
              <a:tblGrid>
                <a:gridCol w="1571625">
                  <a:extLst>
                    <a:ext uri="{9D8B030D-6E8A-4147-A177-3AD203B41FA5}">
                      <a16:colId xmlns:a16="http://schemas.microsoft.com/office/drawing/2014/main" val="20000"/>
                    </a:ext>
                  </a:extLst>
                </a:gridCol>
                <a:gridCol w="3981450">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tblGrid>
              <a:tr h="438150">
                <a:tc>
                  <a:txBody>
                    <a:bodyPr/>
                    <a:lstStyle/>
                    <a:p>
                      <a:pPr marL="0" lvl="0" indent="0" algn="ctr" rtl="0">
                        <a:lnSpc>
                          <a:spcPct val="115000"/>
                        </a:lnSpc>
                        <a:spcBef>
                          <a:spcPts val="0"/>
                        </a:spcBef>
                        <a:spcAft>
                          <a:spcPts val="0"/>
                        </a:spcAft>
                        <a:buNone/>
                      </a:pPr>
                      <a:r>
                        <a:rPr lang="en-US" sz="1200" b="1">
                          <a:latin typeface="Roboto"/>
                          <a:ea typeface="Roboto"/>
                          <a:cs typeface="Roboto"/>
                          <a:sym typeface="Roboto"/>
                        </a:rPr>
                        <a:t>Evaluation Criteria</a:t>
                      </a:r>
                      <a:endParaRPr sz="12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latin typeface="Roboto"/>
                          <a:ea typeface="Roboto"/>
                          <a:cs typeface="Roboto"/>
                          <a:sym typeface="Roboto"/>
                        </a:rPr>
                        <a:t>Review Guidelines</a:t>
                      </a:r>
                      <a:endParaRPr sz="12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b="1">
                          <a:latin typeface="Roboto"/>
                          <a:ea typeface="Roboto"/>
                          <a:cs typeface="Roboto"/>
                          <a:sym typeface="Roboto"/>
                        </a:rPr>
                        <a:t>Points Awarded</a:t>
                      </a:r>
                      <a:endParaRPr sz="12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38150">
                <a:tc>
                  <a:txBody>
                    <a:bodyPr/>
                    <a:lstStyle/>
                    <a:p>
                      <a:pPr marL="0" lvl="0" indent="0" algn="l" rtl="0">
                        <a:lnSpc>
                          <a:spcPct val="115000"/>
                        </a:lnSpc>
                        <a:spcBef>
                          <a:spcPts val="0"/>
                        </a:spcBef>
                        <a:spcAft>
                          <a:spcPts val="0"/>
                        </a:spcAft>
                        <a:buNone/>
                      </a:pPr>
                      <a:r>
                        <a:rPr lang="en-US" sz="1200">
                          <a:latin typeface="Roboto"/>
                          <a:ea typeface="Roboto"/>
                          <a:cs typeface="Roboto"/>
                          <a:sym typeface="Roboto"/>
                        </a:rPr>
                        <a:t>Organizational Eligibility</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latin typeface="Roboto"/>
                          <a:ea typeface="Roboto"/>
                          <a:cs typeface="Roboto"/>
                          <a:sym typeface="Roboto"/>
                        </a:rPr>
                        <a:t>The applicant clearly meets all minimum Requirements to bid.</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latin typeface="Roboto"/>
                          <a:ea typeface="Roboto"/>
                          <a:cs typeface="Roboto"/>
                          <a:sym typeface="Roboto"/>
                        </a:rPr>
                        <a:t>1</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lnSpc>
                          <a:spcPct val="115000"/>
                        </a:lnSpc>
                        <a:spcBef>
                          <a:spcPts val="0"/>
                        </a:spcBef>
                        <a:spcAft>
                          <a:spcPts val="0"/>
                        </a:spcAft>
                        <a:buNone/>
                      </a:pPr>
                      <a:r>
                        <a:rPr lang="en-US" sz="1200">
                          <a:latin typeface="Roboto"/>
                          <a:ea typeface="Roboto"/>
                          <a:cs typeface="Roboto"/>
                          <a:sym typeface="Roboto"/>
                        </a:rPr>
                        <a:t>Capacity Building Plan</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latin typeface="Roboto"/>
                          <a:ea typeface="Roboto"/>
                          <a:cs typeface="Roboto"/>
                          <a:sym typeface="Roboto"/>
                        </a:rPr>
                        <a:t>The applicant submitted all forms and completed a satisfactory capacity building plan and budget.</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latin typeface="Roboto"/>
                          <a:ea typeface="Roboto"/>
                          <a:cs typeface="Roboto"/>
                          <a:sym typeface="Roboto"/>
                        </a:rPr>
                        <a:t>1</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lnSpc>
                          <a:spcPct val="115000"/>
                        </a:lnSpc>
                        <a:spcBef>
                          <a:spcPts val="0"/>
                        </a:spcBef>
                        <a:spcAft>
                          <a:spcPts val="0"/>
                        </a:spcAft>
                        <a:buNone/>
                      </a:pPr>
                      <a:r>
                        <a:rPr lang="en-US" sz="1200" b="1">
                          <a:highlight>
                            <a:srgbClr val="FFFF00"/>
                          </a:highlight>
                          <a:latin typeface="Roboto"/>
                          <a:ea typeface="Roboto"/>
                          <a:cs typeface="Roboto"/>
                          <a:sym typeface="Roboto"/>
                        </a:rPr>
                        <a:t> </a:t>
                      </a:r>
                      <a:endParaRPr sz="1200" b="1">
                        <a:highlight>
                          <a:srgbClr val="FFFF00"/>
                        </a:highlight>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Roboto"/>
                          <a:ea typeface="Roboto"/>
                          <a:cs typeface="Roboto"/>
                          <a:sym typeface="Roboto"/>
                        </a:rPr>
                        <a:t> Total  </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200">
                          <a:latin typeface="Roboto"/>
                          <a:ea typeface="Roboto"/>
                          <a:cs typeface="Roboto"/>
                          <a:sym typeface="Roboto"/>
                        </a:rPr>
                        <a:t>2 points</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96" name="Google Shape;296;g100bf98f999_0_317"/>
          <p:cNvSpPr txBox="1"/>
          <p:nvPr/>
        </p:nvSpPr>
        <p:spPr>
          <a:xfrm>
            <a:off x="5458925" y="3681275"/>
            <a:ext cx="596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Roboto"/>
                <a:ea typeface="Roboto"/>
                <a:cs typeface="Roboto"/>
                <a:sym typeface="Roboto"/>
              </a:rPr>
              <a:t>Applicants that meet the criteria will be recommended for funding</a:t>
            </a:r>
            <a:endParaRPr sz="1800">
              <a:latin typeface="Roboto"/>
              <a:ea typeface="Roboto"/>
              <a:cs typeface="Roboto"/>
              <a:sym typeface="Roboto"/>
            </a:endParaRPr>
          </a:p>
        </p:txBody>
      </p:sp>
      <p:graphicFrame>
        <p:nvGraphicFramePr>
          <p:cNvPr id="297" name="Google Shape;297;g100bf98f999_0_317"/>
          <p:cNvGraphicFramePr/>
          <p:nvPr/>
        </p:nvGraphicFramePr>
        <p:xfrm>
          <a:off x="5496375" y="4420175"/>
          <a:ext cx="3000000" cy="3000000"/>
        </p:xfrm>
        <a:graphic>
          <a:graphicData uri="http://schemas.openxmlformats.org/drawingml/2006/table">
            <a:tbl>
              <a:tblPr>
                <a:noFill/>
                <a:tableStyleId>{A3BE1B3D-4CA0-45E9-BE35-A0AD600DDD40}</a:tableStyleId>
              </a:tblPr>
              <a:tblGrid>
                <a:gridCol w="2047875">
                  <a:extLst>
                    <a:ext uri="{9D8B030D-6E8A-4147-A177-3AD203B41FA5}">
                      <a16:colId xmlns:a16="http://schemas.microsoft.com/office/drawing/2014/main" val="20000"/>
                    </a:ext>
                  </a:extLst>
                </a:gridCol>
                <a:gridCol w="4314825">
                  <a:extLst>
                    <a:ext uri="{9D8B030D-6E8A-4147-A177-3AD203B41FA5}">
                      <a16:colId xmlns:a16="http://schemas.microsoft.com/office/drawing/2014/main" val="20001"/>
                    </a:ext>
                  </a:extLst>
                </a:gridCol>
              </a:tblGrid>
              <a:tr h="285750">
                <a:tc>
                  <a:txBody>
                    <a:bodyPr/>
                    <a:lstStyle/>
                    <a:p>
                      <a:pPr marL="0" lvl="0" indent="0" algn="l" rtl="0">
                        <a:lnSpc>
                          <a:spcPct val="115000"/>
                        </a:lnSpc>
                        <a:spcBef>
                          <a:spcPts val="0"/>
                        </a:spcBef>
                        <a:spcAft>
                          <a:spcPts val="0"/>
                        </a:spcAft>
                        <a:buNone/>
                      </a:pPr>
                      <a:r>
                        <a:rPr lang="en-US" sz="1200" b="1">
                          <a:latin typeface="Roboto"/>
                          <a:ea typeface="Roboto"/>
                          <a:cs typeface="Roboto"/>
                          <a:sym typeface="Roboto"/>
                        </a:rPr>
                        <a:t>Application Score</a:t>
                      </a:r>
                      <a:endParaRPr sz="12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b="1">
                          <a:latin typeface="Roboto"/>
                          <a:ea typeface="Roboto"/>
                          <a:cs typeface="Roboto"/>
                          <a:sym typeface="Roboto"/>
                        </a:rPr>
                        <a:t>Funding Recommendations</a:t>
                      </a:r>
                      <a:endParaRPr sz="1200" b="1">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5750">
                <a:tc>
                  <a:txBody>
                    <a:bodyPr/>
                    <a:lstStyle/>
                    <a:p>
                      <a:pPr marL="0" lvl="0" indent="0" algn="ctr" rtl="0">
                        <a:lnSpc>
                          <a:spcPct val="115000"/>
                        </a:lnSpc>
                        <a:spcBef>
                          <a:spcPts val="0"/>
                        </a:spcBef>
                        <a:spcAft>
                          <a:spcPts val="0"/>
                        </a:spcAft>
                        <a:buNone/>
                      </a:pPr>
                      <a:r>
                        <a:rPr lang="en-US" sz="1200">
                          <a:latin typeface="Roboto"/>
                          <a:ea typeface="Roboto"/>
                          <a:cs typeface="Roboto"/>
                          <a:sym typeface="Roboto"/>
                        </a:rPr>
                        <a:t>2</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latin typeface="Roboto"/>
                          <a:ea typeface="Roboto"/>
                          <a:cs typeface="Roboto"/>
                          <a:sym typeface="Roboto"/>
                        </a:rPr>
                        <a:t>Green – Recommended for Funding</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ctr" rtl="0">
                        <a:lnSpc>
                          <a:spcPct val="115000"/>
                        </a:lnSpc>
                        <a:spcBef>
                          <a:spcPts val="0"/>
                        </a:spcBef>
                        <a:spcAft>
                          <a:spcPts val="0"/>
                        </a:spcAft>
                        <a:buNone/>
                      </a:pPr>
                      <a:r>
                        <a:rPr lang="en-US" sz="1200">
                          <a:latin typeface="Roboto"/>
                          <a:ea typeface="Roboto"/>
                          <a:cs typeface="Roboto"/>
                          <a:sym typeface="Roboto"/>
                        </a:rPr>
                        <a:t>1 or less</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latin typeface="Roboto"/>
                          <a:ea typeface="Roboto"/>
                          <a:cs typeface="Roboto"/>
                          <a:sym typeface="Roboto"/>
                        </a:rPr>
                        <a:t>Red – Not Recommended for Funding</a:t>
                      </a:r>
                      <a:endParaRPr sz="1200">
                        <a:latin typeface="Roboto"/>
                        <a:ea typeface="Roboto"/>
                        <a:cs typeface="Roboto"/>
                        <a:sym typeface="Roboto"/>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100bf98f999_0_296"/>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303" name="Google Shape;303;g100bf98f999_0_296"/>
          <p:cNvSpPr/>
          <p:nvPr/>
        </p:nvSpPr>
        <p:spPr>
          <a:xfrm rot="1014322">
            <a:off x="5542926" y="-15593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4" name="Google Shape;304;g100bf98f999_0_296"/>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305" name="Google Shape;305;g100bf98f999_0_296"/>
          <p:cNvSpPr txBox="1">
            <a:spLocks noGrp="1"/>
          </p:cNvSpPr>
          <p:nvPr>
            <p:ph type="title"/>
          </p:nvPr>
        </p:nvSpPr>
        <p:spPr>
          <a:xfrm>
            <a:off x="530375" y="17480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Review Process</a:t>
            </a:r>
            <a:endParaRPr sz="3500" b="1">
              <a:latin typeface="Roboto"/>
              <a:ea typeface="Roboto"/>
              <a:cs typeface="Roboto"/>
              <a:sym typeface="Roboto"/>
            </a:endParaRPr>
          </a:p>
        </p:txBody>
      </p:sp>
      <p:sp>
        <p:nvSpPr>
          <p:cNvPr id="306" name="Google Shape;306;g100bf98f999_0_296"/>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Invitation to Negotiates (ITN) is released to prospective contractors.</a:t>
            </a:r>
            <a:endParaRPr sz="1400">
              <a:solidFill>
                <a:srgbClr val="434343"/>
              </a:solidFill>
              <a:latin typeface="Roboto"/>
              <a:ea typeface="Roboto"/>
              <a:cs typeface="Roboto"/>
              <a:sym typeface="Roboto"/>
            </a:endParaRPr>
          </a:p>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To help ensure that all prospective contractors are treated consistently during the selection process, all questions regarding this ITN, as well as CTAC’s responses to the questions will be posted on CTAC’s website. The deadline for the receipt of written questions is </a:t>
            </a:r>
            <a:r>
              <a:rPr lang="en-US" sz="1400" b="1">
                <a:solidFill>
                  <a:srgbClr val="434343"/>
                </a:solidFill>
                <a:latin typeface="Roboto"/>
                <a:ea typeface="Roboto"/>
                <a:cs typeface="Roboto"/>
                <a:sym typeface="Roboto"/>
              </a:rPr>
              <a:t>Thursday, November 18, 2021</a:t>
            </a:r>
            <a:endParaRPr sz="1400" b="1">
              <a:solidFill>
                <a:srgbClr val="434343"/>
              </a:solidFill>
              <a:latin typeface="Roboto"/>
              <a:ea typeface="Roboto"/>
              <a:cs typeface="Roboto"/>
              <a:sym typeface="Roboto"/>
            </a:endParaRPr>
          </a:p>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All proposals must be received by CTAC no later than </a:t>
            </a:r>
            <a:r>
              <a:rPr lang="en-US" sz="1400" b="1">
                <a:solidFill>
                  <a:srgbClr val="434343"/>
                </a:solidFill>
                <a:latin typeface="Roboto"/>
                <a:ea typeface="Roboto"/>
                <a:cs typeface="Roboto"/>
                <a:sym typeface="Roboto"/>
              </a:rPr>
              <a:t>Friday, November 19</a:t>
            </a:r>
            <a:r>
              <a:rPr lang="en-US" sz="1400" b="1" baseline="30000">
                <a:solidFill>
                  <a:srgbClr val="434343"/>
                </a:solidFill>
                <a:latin typeface="Roboto"/>
                <a:ea typeface="Roboto"/>
                <a:cs typeface="Roboto"/>
                <a:sym typeface="Roboto"/>
              </a:rPr>
              <a:t>th</a:t>
            </a:r>
            <a:r>
              <a:rPr lang="en-US" sz="1400" b="1">
                <a:solidFill>
                  <a:srgbClr val="434343"/>
                </a:solidFill>
                <a:latin typeface="Roboto"/>
                <a:ea typeface="Roboto"/>
                <a:cs typeface="Roboto"/>
                <a:sym typeface="Roboto"/>
              </a:rPr>
              <a:t>, 2021 @ 6:00PM</a:t>
            </a:r>
            <a:r>
              <a:rPr lang="en-US" sz="1400">
                <a:solidFill>
                  <a:srgbClr val="434343"/>
                </a:solidFill>
                <a:latin typeface="Roboto"/>
                <a:ea typeface="Roboto"/>
                <a:cs typeface="Roboto"/>
                <a:sym typeface="Roboto"/>
              </a:rPr>
              <a:t>. Late proposals will not be accepted and will not be reviewed.</a:t>
            </a:r>
            <a:endParaRPr sz="1400">
              <a:solidFill>
                <a:srgbClr val="434343"/>
              </a:solidFill>
              <a:latin typeface="Roboto"/>
              <a:ea typeface="Roboto"/>
              <a:cs typeface="Roboto"/>
              <a:sym typeface="Roboto"/>
            </a:endParaRPr>
          </a:p>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Proposals are independently reviewed and scored by a team of reviewers that may include Trust staff, experts in the field and trained volunteers. Using the evaluation criteria, reviewers assess the soundness and completeness of each proposal as well as the vendor’s capacity to effectively deliver what is proposed. </a:t>
            </a:r>
            <a:endParaRPr sz="1400">
              <a:solidFill>
                <a:srgbClr val="434343"/>
              </a:solidFill>
              <a:latin typeface="Roboto"/>
              <a:ea typeface="Roboto"/>
              <a:cs typeface="Roboto"/>
              <a:sym typeface="Roboto"/>
            </a:endParaRPr>
          </a:p>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At the CTAC's discretion, publicly noticed interviews and/or site visits may be conducted at either the vendor's site or the CTAC's offices. Members of the public may attend interviews and/or site visits as observers. The interview/site visit review team may include Trust staff, experts in the field and trained volunteers.</a:t>
            </a:r>
            <a:r>
              <a:rPr lang="en-US" sz="1400" b="1">
                <a:solidFill>
                  <a:srgbClr val="434343"/>
                </a:solidFill>
                <a:latin typeface="Roboto"/>
                <a:ea typeface="Roboto"/>
                <a:cs typeface="Roboto"/>
                <a:sym typeface="Roboto"/>
              </a:rPr>
              <a:t> The purpose of the interview/site visit is to confirm the applicant meets all minimum requirements to bid and to negotiate terms of the proposed capacity building plan, including funding amounts. </a:t>
            </a:r>
            <a:r>
              <a:rPr lang="en-US" sz="1400">
                <a:solidFill>
                  <a:srgbClr val="434343"/>
                </a:solidFill>
                <a:latin typeface="Roboto"/>
                <a:ea typeface="Roboto"/>
                <a:cs typeface="Roboto"/>
                <a:sym typeface="Roboto"/>
              </a:rPr>
              <a:t>	</a:t>
            </a:r>
            <a:r>
              <a:rPr lang="en-US" sz="1400" b="1" u="sng">
                <a:solidFill>
                  <a:srgbClr val="434343"/>
                </a:solidFill>
                <a:latin typeface="Roboto"/>
                <a:ea typeface="Roboto"/>
                <a:cs typeface="Roboto"/>
                <a:sym typeface="Roboto"/>
              </a:rPr>
              <a:t>     </a:t>
            </a:r>
            <a:endParaRPr sz="1400" b="1" u="sng">
              <a:solidFill>
                <a:srgbClr val="434343"/>
              </a:solidFill>
              <a:latin typeface="Roboto"/>
              <a:ea typeface="Roboto"/>
              <a:cs typeface="Roboto"/>
              <a:sym typeface="Roboto"/>
            </a:endParaRPr>
          </a:p>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Taking into consideration the above review process results, the Executive Director of the CTAC develops a recommendation which are reviewed and considered by the CTAC Board at a publicly noticed meeting. Applicants are encouraged to attend these meetings. </a:t>
            </a:r>
            <a:endParaRPr sz="1400">
              <a:solidFill>
                <a:srgbClr val="434343"/>
              </a:solidFill>
              <a:latin typeface="Roboto"/>
              <a:ea typeface="Roboto"/>
              <a:cs typeface="Roboto"/>
              <a:sym typeface="Roboto"/>
            </a:endParaRPr>
          </a:p>
          <a:p>
            <a:pPr marL="457200" lvl="0" indent="-317500" algn="just" rtl="0">
              <a:lnSpc>
                <a:spcPct val="115000"/>
              </a:lnSpc>
              <a:spcBef>
                <a:spcPts val="0"/>
              </a:spcBef>
              <a:spcAft>
                <a:spcPts val="0"/>
              </a:spcAft>
              <a:buClr>
                <a:srgbClr val="434343"/>
              </a:buClr>
              <a:buSzPts val="1400"/>
              <a:buFont typeface="Roboto"/>
              <a:buAutoNum type="arabicPeriod"/>
            </a:pPr>
            <a:r>
              <a:rPr lang="en-US" sz="1400">
                <a:solidFill>
                  <a:srgbClr val="434343"/>
                </a:solidFill>
                <a:latin typeface="Roboto"/>
                <a:ea typeface="Roboto"/>
                <a:cs typeface="Roboto"/>
                <a:sym typeface="Roboto"/>
              </a:rPr>
              <a:t>Any actual or prospective bidder or proposer, who is allegedly aggrieved in connection with the issuance of a bid or proposal package or pending award of a contract, may protest the decision.</a:t>
            </a:r>
            <a:endParaRPr sz="1400">
              <a:solidFill>
                <a:srgbClr val="434343"/>
              </a:solidFill>
              <a:latin typeface="Roboto"/>
              <a:ea typeface="Roboto"/>
              <a:cs typeface="Roboto"/>
              <a:sym typeface="Roboto"/>
            </a:endParaRPr>
          </a:p>
          <a:p>
            <a:pPr marL="685800" lvl="0" indent="0" algn="just" rtl="0">
              <a:lnSpc>
                <a:spcPct val="115000"/>
              </a:lnSpc>
              <a:spcBef>
                <a:spcPts val="0"/>
              </a:spcBef>
              <a:spcAft>
                <a:spcPts val="0"/>
              </a:spcAft>
              <a:buNone/>
            </a:pPr>
            <a:endParaRPr sz="1100">
              <a:solidFill>
                <a:srgbClr val="434343"/>
              </a:solidFill>
              <a:latin typeface="Roboto"/>
              <a:ea typeface="Roboto"/>
              <a:cs typeface="Roboto"/>
              <a:sym typeface="Roboto"/>
            </a:endParaRPr>
          </a:p>
          <a:p>
            <a:pPr marL="457200" lvl="0" indent="0" algn="just" rtl="0">
              <a:lnSpc>
                <a:spcPct val="115000"/>
              </a:lnSpc>
              <a:spcBef>
                <a:spcPts val="0"/>
              </a:spcBef>
              <a:spcAft>
                <a:spcPts val="0"/>
              </a:spcAft>
              <a:buNone/>
            </a:pPr>
            <a:endParaRPr sz="1100">
              <a:solidFill>
                <a:srgbClr val="434343"/>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100bf98f999_0_364"/>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312" name="Google Shape;312;g100bf98f999_0_364"/>
          <p:cNvSpPr/>
          <p:nvPr/>
        </p:nvSpPr>
        <p:spPr>
          <a:xfrm rot="1014322">
            <a:off x="5542926" y="-15593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3" name="Google Shape;313;g100bf98f999_0_364"/>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314" name="Google Shape;314;g100bf98f999_0_364"/>
          <p:cNvSpPr txBox="1">
            <a:spLocks noGrp="1"/>
          </p:cNvSpPr>
          <p:nvPr>
            <p:ph type="title"/>
          </p:nvPr>
        </p:nvSpPr>
        <p:spPr>
          <a:xfrm>
            <a:off x="530375" y="17480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Review Process</a:t>
            </a:r>
            <a:endParaRPr sz="3500" b="1">
              <a:latin typeface="Roboto"/>
              <a:ea typeface="Roboto"/>
              <a:cs typeface="Roboto"/>
              <a:sym typeface="Roboto"/>
            </a:endParaRPr>
          </a:p>
        </p:txBody>
      </p:sp>
      <p:sp>
        <p:nvSpPr>
          <p:cNvPr id="315" name="Google Shape;315;g100bf98f999_0_364"/>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solidFill>
                  <a:srgbClr val="434343"/>
                </a:solidFill>
                <a:latin typeface="Roboto"/>
                <a:ea typeface="Roboto"/>
                <a:cs typeface="Roboto"/>
                <a:sym typeface="Roboto"/>
              </a:rPr>
              <a:t>The CTAC reserves the right to:</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Reject any or all submittals</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Request clarification of any submitted information</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Waive any informalities or irregularities in any response</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Not enter into any contract</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Not select any firm</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Cancel this process at any time</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Amend this process at any time</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Interview firms prior to award</a:t>
            </a:r>
            <a:endParaRPr sz="1800">
              <a:solidFill>
                <a:srgbClr val="434343"/>
              </a:solidFill>
              <a:latin typeface="Roboto"/>
              <a:ea typeface="Roboto"/>
              <a:cs typeface="Roboto"/>
              <a:sym typeface="Roboto"/>
            </a:endParaRPr>
          </a:p>
          <a:p>
            <a:pPr marL="685800" marR="1524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Enter into negotiations with one or more firms, or request a best and final offer (BAFO)</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Award more than one contract if it is in the best interests of the CTAC</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Issue similar solicitations in the future</a:t>
            </a:r>
            <a:endParaRPr sz="1800">
              <a:solidFill>
                <a:srgbClr val="434343"/>
              </a:solidFill>
              <a:latin typeface="Roboto"/>
              <a:ea typeface="Roboto"/>
              <a:cs typeface="Roboto"/>
              <a:sym typeface="Roboto"/>
            </a:endParaRPr>
          </a:p>
          <a:p>
            <a:pPr marL="685800" lvl="0" indent="0" algn="just" rtl="0">
              <a:lnSpc>
                <a:spcPct val="115000"/>
              </a:lnSpc>
              <a:spcBef>
                <a:spcPts val="0"/>
              </a:spcBef>
              <a:spcAft>
                <a:spcPts val="0"/>
              </a:spcAft>
              <a:buClr>
                <a:schemeClr val="dk1"/>
              </a:buClr>
              <a:buSzPts val="1100"/>
              <a:buFont typeface="Arial"/>
              <a:buNone/>
            </a:pPr>
            <a:r>
              <a:rPr lang="en-US" sz="1800">
                <a:solidFill>
                  <a:srgbClr val="434343"/>
                </a:solidFill>
                <a:latin typeface="Roboto"/>
                <a:ea typeface="Roboto"/>
                <a:cs typeface="Roboto"/>
                <a:sym typeface="Roboto"/>
              </a:rPr>
              <a:t>●  Request additional information from prospective contractors</a:t>
            </a:r>
            <a:endParaRPr sz="1800">
              <a:solidFill>
                <a:srgbClr val="434343"/>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01098bc9dd_0_179"/>
          <p:cNvSpPr/>
          <p:nvPr/>
        </p:nvSpPr>
        <p:spPr>
          <a:xfrm>
            <a:off x="0" y="0"/>
            <a:ext cx="5259300" cy="6424800"/>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g101098bc9dd_0_179"/>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322" name="Google Shape;322;g101098bc9dd_0_179"/>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323" name="Google Shape;323;g101098bc9dd_0_179"/>
          <p:cNvSpPr txBox="1">
            <a:spLocks noGrp="1"/>
          </p:cNvSpPr>
          <p:nvPr>
            <p:ph type="title"/>
          </p:nvPr>
        </p:nvSpPr>
        <p:spPr>
          <a:xfrm>
            <a:off x="234900" y="2851350"/>
            <a:ext cx="4789500" cy="722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Negotiation Process</a:t>
            </a:r>
            <a:endParaRPr sz="3800" b="1">
              <a:latin typeface="Roboto"/>
              <a:ea typeface="Roboto"/>
              <a:cs typeface="Roboto"/>
              <a:sym typeface="Roboto"/>
            </a:endParaRPr>
          </a:p>
        </p:txBody>
      </p:sp>
      <p:sp>
        <p:nvSpPr>
          <p:cNvPr id="324" name="Google Shape;324;g101098bc9dd_0_179"/>
          <p:cNvSpPr txBox="1"/>
          <p:nvPr/>
        </p:nvSpPr>
        <p:spPr>
          <a:xfrm>
            <a:off x="5731975" y="1955225"/>
            <a:ext cx="6191700" cy="25398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Roboto"/>
              <a:buChar char="●"/>
            </a:pPr>
            <a:r>
              <a:rPr lang="en-US" sz="1700">
                <a:latin typeface="Roboto"/>
                <a:ea typeface="Roboto"/>
                <a:cs typeface="Roboto"/>
                <a:sym typeface="Roboto"/>
              </a:rPr>
              <a:t>CTAC staff members will meet with organizations to negotiate their capacity building plans. This could mean: </a:t>
            </a:r>
            <a:endParaRPr sz="1700">
              <a:latin typeface="Roboto"/>
              <a:ea typeface="Roboto"/>
              <a:cs typeface="Roboto"/>
              <a:sym typeface="Roboto"/>
            </a:endParaRPr>
          </a:p>
          <a:p>
            <a:pPr marL="914400" lvl="1" indent="-336550" algn="l" rtl="0">
              <a:spcBef>
                <a:spcPts val="0"/>
              </a:spcBef>
              <a:spcAft>
                <a:spcPts val="0"/>
              </a:spcAft>
              <a:buSzPts val="1700"/>
              <a:buFont typeface="Roboto"/>
              <a:buChar char="○"/>
            </a:pPr>
            <a:r>
              <a:rPr lang="en-US" sz="1700">
                <a:latin typeface="Roboto"/>
                <a:ea typeface="Roboto"/>
                <a:cs typeface="Roboto"/>
                <a:sym typeface="Roboto"/>
              </a:rPr>
              <a:t>Revising goals and deliverables </a:t>
            </a:r>
            <a:endParaRPr sz="1700">
              <a:latin typeface="Roboto"/>
              <a:ea typeface="Roboto"/>
              <a:cs typeface="Roboto"/>
              <a:sym typeface="Roboto"/>
            </a:endParaRPr>
          </a:p>
          <a:p>
            <a:pPr marL="914400" lvl="1" indent="-336550" algn="l" rtl="0">
              <a:spcBef>
                <a:spcPts val="0"/>
              </a:spcBef>
              <a:spcAft>
                <a:spcPts val="0"/>
              </a:spcAft>
              <a:buSzPts val="1700"/>
              <a:buFont typeface="Roboto"/>
              <a:buChar char="○"/>
            </a:pPr>
            <a:r>
              <a:rPr lang="en-US" sz="1700">
                <a:latin typeface="Roboto"/>
                <a:ea typeface="Roboto"/>
                <a:cs typeface="Roboto"/>
                <a:sym typeface="Roboto"/>
              </a:rPr>
              <a:t>Selecting more challenging standards to accomplish </a:t>
            </a:r>
            <a:endParaRPr sz="1700">
              <a:latin typeface="Roboto"/>
              <a:ea typeface="Roboto"/>
              <a:cs typeface="Roboto"/>
              <a:sym typeface="Roboto"/>
            </a:endParaRPr>
          </a:p>
          <a:p>
            <a:pPr marL="914400" lvl="1" indent="-336550" algn="l" rtl="0">
              <a:spcBef>
                <a:spcPts val="0"/>
              </a:spcBef>
              <a:spcAft>
                <a:spcPts val="0"/>
              </a:spcAft>
              <a:buSzPts val="1700"/>
              <a:buFont typeface="Roboto"/>
              <a:buChar char="○"/>
            </a:pPr>
            <a:r>
              <a:rPr lang="en-US" sz="1700">
                <a:latin typeface="Roboto"/>
                <a:ea typeface="Roboto"/>
                <a:cs typeface="Roboto"/>
                <a:sym typeface="Roboto"/>
              </a:rPr>
              <a:t>Negotiating estimated costs and funding amounts </a:t>
            </a:r>
            <a:endParaRPr sz="1700">
              <a:latin typeface="Roboto"/>
              <a:ea typeface="Roboto"/>
              <a:cs typeface="Roboto"/>
              <a:sym typeface="Roboto"/>
            </a:endParaRPr>
          </a:p>
          <a:p>
            <a:pPr marL="457200" lvl="0" indent="-336550" algn="l" rtl="0">
              <a:spcBef>
                <a:spcPts val="0"/>
              </a:spcBef>
              <a:spcAft>
                <a:spcPts val="0"/>
              </a:spcAft>
              <a:buSzPts val="1700"/>
              <a:buFont typeface="Calibri"/>
              <a:buChar char="●"/>
            </a:pPr>
            <a:r>
              <a:rPr lang="en-US" sz="1700">
                <a:latin typeface="Roboto"/>
                <a:ea typeface="Roboto"/>
                <a:cs typeface="Roboto"/>
                <a:sym typeface="Roboto"/>
              </a:rPr>
              <a:t>CTAC staff may conduct interview/site visit is to confirm the applicant meets all minimum requirements to bid and to negotiate terms of the proposed capacity building plan, including funding amounts. 	</a:t>
            </a:r>
            <a:endParaRPr sz="17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100bf98f999_0_436"/>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330" name="Google Shape;330;g100bf98f999_0_436"/>
          <p:cNvSpPr/>
          <p:nvPr/>
        </p:nvSpPr>
        <p:spPr>
          <a:xfrm rot="1014322">
            <a:off x="5542926" y="-15593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1" name="Google Shape;331;g100bf98f999_0_436"/>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332" name="Google Shape;332;g100bf98f999_0_436"/>
          <p:cNvSpPr txBox="1">
            <a:spLocks noGrp="1"/>
          </p:cNvSpPr>
          <p:nvPr>
            <p:ph type="title"/>
          </p:nvPr>
        </p:nvSpPr>
        <p:spPr>
          <a:xfrm>
            <a:off x="478425" y="214163"/>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Question and Answer Process</a:t>
            </a:r>
            <a:endParaRPr sz="3500" b="1">
              <a:latin typeface="Roboto"/>
              <a:ea typeface="Roboto"/>
              <a:cs typeface="Roboto"/>
              <a:sym typeface="Roboto"/>
            </a:endParaRPr>
          </a:p>
        </p:txBody>
      </p:sp>
      <p:sp>
        <p:nvSpPr>
          <p:cNvPr id="333" name="Google Shape;333;g100bf98f999_0_436"/>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730"/>
              </a:spcBef>
              <a:spcAft>
                <a:spcPts val="0"/>
              </a:spcAft>
              <a:buNone/>
            </a:pPr>
            <a:endParaRPr sz="1800">
              <a:solidFill>
                <a:srgbClr val="434343"/>
              </a:solidFill>
              <a:latin typeface="Roboto"/>
              <a:ea typeface="Roboto"/>
              <a:cs typeface="Roboto"/>
              <a:sym typeface="Roboto"/>
            </a:endParaRPr>
          </a:p>
          <a:p>
            <a:pPr marL="0" lvl="0" indent="0" algn="l" rtl="0">
              <a:lnSpc>
                <a:spcPct val="114000"/>
              </a:lnSpc>
              <a:spcBef>
                <a:spcPts val="730"/>
              </a:spcBef>
              <a:spcAft>
                <a:spcPts val="0"/>
              </a:spcAft>
              <a:buNone/>
            </a:pPr>
            <a:endParaRPr sz="1800">
              <a:solidFill>
                <a:srgbClr val="434343"/>
              </a:solidFill>
              <a:latin typeface="Roboto"/>
              <a:ea typeface="Roboto"/>
              <a:cs typeface="Roboto"/>
              <a:sym typeface="Roboto"/>
            </a:endParaRPr>
          </a:p>
          <a:p>
            <a:pPr marL="0" lvl="0" indent="0" algn="l" rtl="0">
              <a:lnSpc>
                <a:spcPct val="114000"/>
              </a:lnSpc>
              <a:spcBef>
                <a:spcPts val="730"/>
              </a:spcBef>
              <a:spcAft>
                <a:spcPts val="0"/>
              </a:spcAft>
              <a:buClr>
                <a:schemeClr val="dk1"/>
              </a:buClr>
              <a:buFont typeface="Arial"/>
              <a:buNone/>
            </a:pPr>
            <a:r>
              <a:rPr lang="en-US" sz="2400">
                <a:solidFill>
                  <a:srgbClr val="434343"/>
                </a:solidFill>
                <a:latin typeface="Roboto"/>
                <a:ea typeface="Roboto"/>
                <a:cs typeface="Roboto"/>
                <a:sym typeface="Roboto"/>
              </a:rPr>
              <a:t>All questions must be submitted online via this link: </a:t>
            </a:r>
            <a:r>
              <a:rPr lang="en-US" sz="1700" u="sng">
                <a:solidFill>
                  <a:schemeClr val="hlink"/>
                </a:solidFill>
                <a:hlinkClick r:id="rId5"/>
              </a:rPr>
              <a:t>https://www.childrenstrustofalachuacounty.us/programs/webform/itn-2022-01-question-submission-youth-development-capacity-building-itn</a:t>
            </a:r>
            <a:r>
              <a:rPr lang="en-US" sz="1700">
                <a:solidFill>
                  <a:srgbClr val="434343"/>
                </a:solidFill>
              </a:rPr>
              <a:t> </a:t>
            </a:r>
            <a:endParaRPr sz="1700" u="sng">
              <a:solidFill>
                <a:schemeClr val="hlink"/>
              </a:solidFill>
            </a:endParaRPr>
          </a:p>
          <a:p>
            <a:pPr marL="0" lvl="0" indent="0" algn="l" rtl="0">
              <a:lnSpc>
                <a:spcPct val="115000"/>
              </a:lnSpc>
              <a:spcBef>
                <a:spcPts val="1200"/>
              </a:spcBef>
              <a:spcAft>
                <a:spcPts val="0"/>
              </a:spcAft>
              <a:buNone/>
            </a:pPr>
            <a:r>
              <a:rPr lang="en-US" sz="1700">
                <a:solidFill>
                  <a:srgbClr val="000000"/>
                </a:solidFill>
              </a:rPr>
              <a:t> </a:t>
            </a:r>
            <a:endParaRPr sz="1700">
              <a:solidFill>
                <a:srgbClr val="000000"/>
              </a:solidFill>
            </a:endParaRPr>
          </a:p>
          <a:p>
            <a:pPr marL="0" lvl="0" indent="0" algn="l" rtl="0">
              <a:lnSpc>
                <a:spcPct val="114000"/>
              </a:lnSpc>
              <a:spcBef>
                <a:spcPts val="1200"/>
              </a:spcBef>
              <a:spcAft>
                <a:spcPts val="0"/>
              </a:spcAft>
              <a:buClr>
                <a:schemeClr val="dk1"/>
              </a:buClr>
              <a:buFont typeface="Arial"/>
              <a:buNone/>
            </a:pPr>
            <a:r>
              <a:rPr lang="en-US" sz="1800">
                <a:solidFill>
                  <a:srgbClr val="434343"/>
                </a:solidFill>
                <a:latin typeface="Roboto"/>
                <a:ea typeface="Roboto"/>
                <a:cs typeface="Roboto"/>
                <a:sym typeface="Roboto"/>
              </a:rPr>
              <a:t> </a:t>
            </a:r>
            <a:endParaRPr sz="1800">
              <a:solidFill>
                <a:srgbClr val="434343"/>
              </a:solidFill>
              <a:latin typeface="Roboto"/>
              <a:ea typeface="Roboto"/>
              <a:cs typeface="Roboto"/>
              <a:sym typeface="Roboto"/>
            </a:endParaRPr>
          </a:p>
          <a:p>
            <a:pPr marL="0" lvl="0" indent="0" algn="l" rtl="0">
              <a:lnSpc>
                <a:spcPct val="114000"/>
              </a:lnSpc>
              <a:spcBef>
                <a:spcPts val="730"/>
              </a:spcBef>
              <a:spcAft>
                <a:spcPts val="0"/>
              </a:spcAft>
              <a:buClr>
                <a:schemeClr val="dk1"/>
              </a:buClr>
              <a:buFont typeface="Arial"/>
              <a:buNone/>
            </a:pPr>
            <a:r>
              <a:rPr lang="en-US" sz="1800">
                <a:solidFill>
                  <a:srgbClr val="434343"/>
                </a:solidFill>
                <a:latin typeface="Roboto"/>
                <a:ea typeface="Roboto"/>
                <a:cs typeface="Roboto"/>
                <a:sym typeface="Roboto"/>
              </a:rPr>
              <a:t>Answers will be posted on the website under the ITN opportunity</a:t>
            </a:r>
            <a:endParaRPr sz="1800">
              <a:solidFill>
                <a:srgbClr val="434343"/>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f05ba4bbb2_0_3175"/>
          <p:cNvSpPr/>
          <p:nvPr/>
        </p:nvSpPr>
        <p:spPr>
          <a:xfrm>
            <a:off x="0" y="0"/>
            <a:ext cx="5259300" cy="6424800"/>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gf05ba4bbb2_0_3175"/>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340" name="Google Shape;340;gf05ba4bbb2_0_3175"/>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341" name="Google Shape;341;gf05ba4bbb2_0_3175"/>
          <p:cNvSpPr txBox="1">
            <a:spLocks noGrp="1"/>
          </p:cNvSpPr>
          <p:nvPr>
            <p:ph type="title"/>
          </p:nvPr>
        </p:nvSpPr>
        <p:spPr>
          <a:xfrm>
            <a:off x="234900" y="2851350"/>
            <a:ext cx="4789500" cy="722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Application Process</a:t>
            </a:r>
            <a:endParaRPr sz="3800" b="1">
              <a:latin typeface="Roboto"/>
              <a:ea typeface="Roboto"/>
              <a:cs typeface="Roboto"/>
              <a:sym typeface="Roboto"/>
            </a:endParaRPr>
          </a:p>
        </p:txBody>
      </p:sp>
      <p:pic>
        <p:nvPicPr>
          <p:cNvPr id="342" name="Google Shape;342;gf05ba4bbb2_0_3175"/>
          <p:cNvPicPr preferRelativeResize="0">
            <a:picLocks noGrp="1"/>
          </p:cNvPicPr>
          <p:nvPr>
            <p:ph type="pic" idx="2"/>
          </p:nvPr>
        </p:nvPicPr>
        <p:blipFill rotWithShape="1">
          <a:blip r:embed="rId5">
            <a:alphaModFix/>
          </a:blip>
          <a:srcRect t="10516" b="10525"/>
          <a:stretch/>
        </p:blipFill>
        <p:spPr>
          <a:xfrm>
            <a:off x="5660700" y="1119175"/>
            <a:ext cx="6005344" cy="4741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g100bf98f999_0_372"/>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348" name="Google Shape;348;g100bf98f999_0_372"/>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9" name="Google Shape;349;g100bf98f999_0_372"/>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350" name="Google Shape;350;g100bf98f999_0_372"/>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How to Apply</a:t>
            </a:r>
            <a:endParaRPr sz="3500" b="1">
              <a:latin typeface="Roboto"/>
              <a:ea typeface="Roboto"/>
              <a:cs typeface="Roboto"/>
              <a:sym typeface="Roboto"/>
            </a:endParaRPr>
          </a:p>
        </p:txBody>
      </p:sp>
      <p:sp>
        <p:nvSpPr>
          <p:cNvPr id="351" name="Google Shape;351;g100bf98f999_0_372"/>
          <p:cNvSpPr txBox="1">
            <a:spLocks noGrp="1"/>
          </p:cNvSpPr>
          <p:nvPr>
            <p:ph type="body" idx="1"/>
          </p:nvPr>
        </p:nvSpPr>
        <p:spPr>
          <a:xfrm>
            <a:off x="486000" y="1119175"/>
            <a:ext cx="11372400" cy="471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600">
                <a:solidFill>
                  <a:srgbClr val="434343"/>
                </a:solidFill>
                <a:latin typeface="Roboto"/>
                <a:ea typeface="Roboto"/>
                <a:cs typeface="Roboto"/>
                <a:sym typeface="Roboto"/>
              </a:rPr>
              <a:t>The response to this ITN shall consist of:</a:t>
            </a:r>
            <a:endParaRPr sz="1600">
              <a:solidFill>
                <a:srgbClr val="434343"/>
              </a:solidFill>
              <a:latin typeface="Roboto"/>
              <a:ea typeface="Roboto"/>
              <a:cs typeface="Roboto"/>
              <a:sym typeface="Roboto"/>
            </a:endParaRPr>
          </a:p>
          <a:p>
            <a:pPr marL="457200" lvl="0" indent="-330200" algn="just" rtl="0">
              <a:lnSpc>
                <a:spcPct val="115000"/>
              </a:lnSpc>
              <a:spcBef>
                <a:spcPts val="0"/>
              </a:spcBef>
              <a:spcAft>
                <a:spcPts val="0"/>
              </a:spcAft>
              <a:buClr>
                <a:srgbClr val="434343"/>
              </a:buClr>
              <a:buSzPts val="1600"/>
              <a:buAutoNum type="arabicPeriod"/>
            </a:pPr>
            <a:r>
              <a:rPr lang="en-US" sz="1600">
                <a:solidFill>
                  <a:srgbClr val="434343"/>
                </a:solidFill>
                <a:latin typeface="Roboto"/>
                <a:ea typeface="Roboto"/>
                <a:cs typeface="Roboto"/>
                <a:sym typeface="Roboto"/>
              </a:rPr>
              <a:t>A completed </a:t>
            </a:r>
            <a:r>
              <a:rPr lang="en-US" sz="1600" b="1" u="sng">
                <a:solidFill>
                  <a:srgbClr val="434343"/>
                </a:solidFill>
                <a:latin typeface="Roboto"/>
                <a:ea typeface="Roboto"/>
                <a:cs typeface="Roboto"/>
                <a:sym typeface="Roboto"/>
              </a:rPr>
              <a:t>FORM 1 - Prospective Contractor Certification</a:t>
            </a:r>
            <a:r>
              <a:rPr lang="en-US" sz="1600">
                <a:solidFill>
                  <a:srgbClr val="434343"/>
                </a:solidFill>
                <a:latin typeface="Roboto"/>
                <a:ea typeface="Roboto"/>
                <a:cs typeface="Roboto"/>
                <a:sym typeface="Roboto"/>
              </a:rPr>
              <a:t> (included in this solicitation).</a:t>
            </a:r>
            <a:endParaRPr sz="1600">
              <a:solidFill>
                <a:srgbClr val="434343"/>
              </a:solidFill>
              <a:latin typeface="Roboto"/>
              <a:ea typeface="Roboto"/>
              <a:cs typeface="Roboto"/>
              <a:sym typeface="Roboto"/>
            </a:endParaRPr>
          </a:p>
          <a:p>
            <a:pPr marL="457200" lvl="0" indent="-330200" algn="just" rtl="0">
              <a:lnSpc>
                <a:spcPct val="115000"/>
              </a:lnSpc>
              <a:spcBef>
                <a:spcPts val="0"/>
              </a:spcBef>
              <a:spcAft>
                <a:spcPts val="0"/>
              </a:spcAft>
              <a:buClr>
                <a:srgbClr val="434343"/>
              </a:buClr>
              <a:buSzPts val="1600"/>
              <a:buAutoNum type="arabicPeriod"/>
            </a:pPr>
            <a:r>
              <a:rPr lang="en-US" sz="1600">
                <a:solidFill>
                  <a:srgbClr val="434343"/>
                </a:solidFill>
                <a:latin typeface="Roboto"/>
                <a:ea typeface="Roboto"/>
                <a:cs typeface="Roboto"/>
                <a:sym typeface="Roboto"/>
              </a:rPr>
              <a:t>A completed </a:t>
            </a:r>
            <a:r>
              <a:rPr lang="en-US" sz="1600" b="1" u="sng">
                <a:solidFill>
                  <a:srgbClr val="434343"/>
                </a:solidFill>
                <a:latin typeface="Roboto"/>
                <a:ea typeface="Roboto"/>
                <a:cs typeface="Roboto"/>
                <a:sym typeface="Roboto"/>
              </a:rPr>
              <a:t>FORM 2 - Organizational Information</a:t>
            </a:r>
            <a:r>
              <a:rPr lang="en-US" sz="1600">
                <a:solidFill>
                  <a:srgbClr val="434343"/>
                </a:solidFill>
                <a:latin typeface="Roboto"/>
                <a:ea typeface="Roboto"/>
                <a:cs typeface="Roboto"/>
                <a:sym typeface="Roboto"/>
              </a:rPr>
              <a:t> (included in this solicitation).</a:t>
            </a:r>
            <a:endParaRPr sz="1600">
              <a:solidFill>
                <a:srgbClr val="434343"/>
              </a:solidFill>
              <a:latin typeface="Roboto"/>
              <a:ea typeface="Roboto"/>
              <a:cs typeface="Roboto"/>
              <a:sym typeface="Roboto"/>
            </a:endParaRPr>
          </a:p>
          <a:p>
            <a:pPr marL="457200" lvl="0" indent="-330200" algn="just" rtl="0">
              <a:lnSpc>
                <a:spcPct val="115000"/>
              </a:lnSpc>
              <a:spcBef>
                <a:spcPts val="0"/>
              </a:spcBef>
              <a:spcAft>
                <a:spcPts val="0"/>
              </a:spcAft>
              <a:buClr>
                <a:srgbClr val="434343"/>
              </a:buClr>
              <a:buSzPts val="1600"/>
              <a:buAutoNum type="arabicPeriod"/>
            </a:pPr>
            <a:r>
              <a:rPr lang="en-US" sz="1600">
                <a:solidFill>
                  <a:srgbClr val="434343"/>
                </a:solidFill>
                <a:latin typeface="Roboto"/>
                <a:ea typeface="Roboto"/>
                <a:cs typeface="Roboto"/>
                <a:sym typeface="Roboto"/>
              </a:rPr>
              <a:t>A completed </a:t>
            </a:r>
            <a:r>
              <a:rPr lang="en-US" sz="1600" b="1" u="sng">
                <a:solidFill>
                  <a:srgbClr val="434343"/>
                </a:solidFill>
                <a:latin typeface="Roboto"/>
                <a:ea typeface="Roboto"/>
                <a:cs typeface="Roboto"/>
                <a:sym typeface="Roboto"/>
              </a:rPr>
              <a:t>FORM 3 - Capacity Building Self-Assessment Tool</a:t>
            </a:r>
            <a:r>
              <a:rPr lang="en-US" sz="1600">
                <a:solidFill>
                  <a:srgbClr val="434343"/>
                </a:solidFill>
                <a:latin typeface="Roboto"/>
                <a:ea typeface="Roboto"/>
                <a:cs typeface="Roboto"/>
                <a:sym typeface="Roboto"/>
              </a:rPr>
              <a:t> (included in this solicitation).</a:t>
            </a:r>
            <a:endParaRPr sz="1600">
              <a:solidFill>
                <a:srgbClr val="434343"/>
              </a:solidFill>
              <a:latin typeface="Roboto"/>
              <a:ea typeface="Roboto"/>
              <a:cs typeface="Roboto"/>
              <a:sym typeface="Roboto"/>
            </a:endParaRPr>
          </a:p>
          <a:p>
            <a:pPr marL="457200" lvl="0" indent="-330200" algn="just" rtl="0">
              <a:lnSpc>
                <a:spcPct val="115000"/>
              </a:lnSpc>
              <a:spcBef>
                <a:spcPts val="0"/>
              </a:spcBef>
              <a:spcAft>
                <a:spcPts val="0"/>
              </a:spcAft>
              <a:buClr>
                <a:srgbClr val="434343"/>
              </a:buClr>
              <a:buSzPts val="1600"/>
              <a:buAutoNum type="arabicPeriod"/>
            </a:pPr>
            <a:r>
              <a:rPr lang="en-US" sz="1600">
                <a:solidFill>
                  <a:srgbClr val="434343"/>
                </a:solidFill>
                <a:latin typeface="Roboto"/>
                <a:ea typeface="Roboto"/>
                <a:cs typeface="Roboto"/>
                <a:sym typeface="Roboto"/>
              </a:rPr>
              <a:t>A completed </a:t>
            </a:r>
            <a:r>
              <a:rPr lang="en-US" sz="1600" b="1" u="sng">
                <a:solidFill>
                  <a:srgbClr val="434343"/>
                </a:solidFill>
                <a:latin typeface="Roboto"/>
                <a:ea typeface="Roboto"/>
                <a:cs typeface="Roboto"/>
                <a:sym typeface="Roboto"/>
              </a:rPr>
              <a:t>FORM 4 - Capacity Building Plan and Budget </a:t>
            </a:r>
            <a:r>
              <a:rPr lang="en-US" sz="1600">
                <a:solidFill>
                  <a:srgbClr val="434343"/>
                </a:solidFill>
                <a:latin typeface="Roboto"/>
                <a:ea typeface="Roboto"/>
                <a:cs typeface="Roboto"/>
                <a:sym typeface="Roboto"/>
              </a:rPr>
              <a:t>(included in this solicitation).</a:t>
            </a:r>
            <a:endParaRPr sz="1600">
              <a:solidFill>
                <a:srgbClr val="434343"/>
              </a:solidFill>
              <a:latin typeface="Roboto"/>
              <a:ea typeface="Roboto"/>
              <a:cs typeface="Roboto"/>
              <a:sym typeface="Roboto"/>
            </a:endParaRPr>
          </a:p>
          <a:p>
            <a:pPr marL="457200" lvl="0" indent="-330200" algn="just" rtl="0">
              <a:lnSpc>
                <a:spcPct val="115000"/>
              </a:lnSpc>
              <a:spcBef>
                <a:spcPts val="0"/>
              </a:spcBef>
              <a:spcAft>
                <a:spcPts val="0"/>
              </a:spcAft>
              <a:buClr>
                <a:srgbClr val="434343"/>
              </a:buClr>
              <a:buSzPts val="1600"/>
              <a:buFont typeface="Roboto"/>
              <a:buAutoNum type="arabicPeriod"/>
            </a:pPr>
            <a:r>
              <a:rPr lang="en-US" sz="1600">
                <a:solidFill>
                  <a:srgbClr val="434343"/>
                </a:solidFill>
                <a:latin typeface="Roboto"/>
                <a:ea typeface="Roboto"/>
                <a:cs typeface="Roboto"/>
                <a:sym typeface="Roboto"/>
              </a:rPr>
              <a:t>Additional Documents Required for Submission</a:t>
            </a:r>
            <a:endParaRPr sz="1600">
              <a:solidFill>
                <a:srgbClr val="434343"/>
              </a:solidFill>
              <a:latin typeface="Roboto"/>
              <a:ea typeface="Roboto"/>
              <a:cs typeface="Roboto"/>
              <a:sym typeface="Roboto"/>
            </a:endParaRPr>
          </a:p>
          <a:p>
            <a:pPr marL="914400" lvl="1" indent="-330200" algn="just" rtl="0">
              <a:lnSpc>
                <a:spcPct val="115000"/>
              </a:lnSpc>
              <a:spcBef>
                <a:spcPts val="0"/>
              </a:spcBef>
              <a:spcAft>
                <a:spcPts val="0"/>
              </a:spcAft>
              <a:buClr>
                <a:srgbClr val="434343"/>
              </a:buClr>
              <a:buSzPts val="1600"/>
              <a:buFont typeface="Roboto"/>
              <a:buAutoNum type="alphaLcPeriod"/>
            </a:pPr>
            <a:r>
              <a:rPr lang="en-US" sz="1600">
                <a:solidFill>
                  <a:srgbClr val="434343"/>
                </a:solidFill>
                <a:latin typeface="Roboto"/>
                <a:ea typeface="Roboto"/>
                <a:cs typeface="Roboto"/>
                <a:sym typeface="Roboto"/>
              </a:rPr>
              <a:t>Proof of Corporate Status and Legal Address (note: from SunBiz)</a:t>
            </a:r>
            <a:endParaRPr sz="1600">
              <a:solidFill>
                <a:srgbClr val="434343"/>
              </a:solidFill>
              <a:latin typeface="Roboto"/>
              <a:ea typeface="Roboto"/>
              <a:cs typeface="Roboto"/>
              <a:sym typeface="Roboto"/>
            </a:endParaRPr>
          </a:p>
          <a:p>
            <a:pPr marL="914400" lvl="1" indent="-330200" algn="just" rtl="0">
              <a:lnSpc>
                <a:spcPct val="115000"/>
              </a:lnSpc>
              <a:spcBef>
                <a:spcPts val="0"/>
              </a:spcBef>
              <a:spcAft>
                <a:spcPts val="0"/>
              </a:spcAft>
              <a:buClr>
                <a:srgbClr val="434343"/>
              </a:buClr>
              <a:buSzPts val="1600"/>
              <a:buFont typeface="Roboto"/>
              <a:buAutoNum type="alphaLcPeriod"/>
            </a:pPr>
            <a:r>
              <a:rPr lang="en-US" sz="1600">
                <a:solidFill>
                  <a:srgbClr val="434343"/>
                </a:solidFill>
                <a:latin typeface="Roboto"/>
                <a:ea typeface="Roboto"/>
                <a:cs typeface="Roboto"/>
                <a:sym typeface="Roboto"/>
              </a:rPr>
              <a:t>Proof of OST program revenue from most recent fiscal year (such as tax documents IRS 990, audited financial statements, balance sheets, Philanthropy hub profiles etc.)</a:t>
            </a:r>
            <a:endParaRPr sz="1600">
              <a:solidFill>
                <a:srgbClr val="434343"/>
              </a:solidFill>
              <a:latin typeface="Roboto"/>
              <a:ea typeface="Roboto"/>
              <a:cs typeface="Roboto"/>
              <a:sym typeface="Roboto"/>
            </a:endParaRPr>
          </a:p>
          <a:p>
            <a:pPr marL="914400" lvl="1" indent="-330200" algn="just" rtl="0">
              <a:lnSpc>
                <a:spcPct val="115000"/>
              </a:lnSpc>
              <a:spcBef>
                <a:spcPts val="0"/>
              </a:spcBef>
              <a:spcAft>
                <a:spcPts val="0"/>
              </a:spcAft>
              <a:buClr>
                <a:srgbClr val="434343"/>
              </a:buClr>
              <a:buSzPts val="1600"/>
              <a:buFont typeface="Roboto"/>
              <a:buAutoNum type="alphaLcPeriod"/>
            </a:pPr>
            <a:r>
              <a:rPr lang="en-US" sz="1600">
                <a:solidFill>
                  <a:srgbClr val="434343"/>
                </a:solidFill>
                <a:latin typeface="Roboto"/>
                <a:ea typeface="Roboto"/>
                <a:cs typeface="Roboto"/>
                <a:sym typeface="Roboto"/>
              </a:rPr>
              <a:t>Copy of IRS 501(c)(3) Determination Letter (if applicable)</a:t>
            </a:r>
            <a:endParaRPr sz="1600">
              <a:solidFill>
                <a:srgbClr val="434343"/>
              </a:solidFill>
              <a:latin typeface="Roboto"/>
              <a:ea typeface="Roboto"/>
              <a:cs typeface="Roboto"/>
              <a:sym typeface="Roboto"/>
            </a:endParaRPr>
          </a:p>
          <a:p>
            <a:pPr marL="0" lvl="0" indent="0" algn="just" rtl="0">
              <a:lnSpc>
                <a:spcPct val="115000"/>
              </a:lnSpc>
              <a:spcBef>
                <a:spcPts val="0"/>
              </a:spcBef>
              <a:spcAft>
                <a:spcPts val="0"/>
              </a:spcAft>
              <a:buNone/>
            </a:pPr>
            <a:r>
              <a:rPr lang="en-US" sz="1600">
                <a:solidFill>
                  <a:srgbClr val="434343"/>
                </a:solidFill>
                <a:latin typeface="Roboto"/>
                <a:ea typeface="Roboto"/>
                <a:cs typeface="Roboto"/>
                <a:sym typeface="Roboto"/>
              </a:rPr>
              <a:t> </a:t>
            </a:r>
            <a:endParaRPr sz="160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r>
              <a:rPr lang="en-US" sz="1600">
                <a:solidFill>
                  <a:srgbClr val="434343"/>
                </a:solidFill>
                <a:latin typeface="Roboto"/>
                <a:ea typeface="Roboto"/>
                <a:cs typeface="Roboto"/>
                <a:sym typeface="Roboto"/>
              </a:rPr>
              <a:t>All completed application shall be submitted via email Procurement@childrenstrustofalachuacounty.us by deadline. Emails should include the following details:</a:t>
            </a:r>
            <a:endParaRPr sz="1600">
              <a:solidFill>
                <a:srgbClr val="434343"/>
              </a:solidFill>
              <a:latin typeface="Roboto"/>
              <a:ea typeface="Roboto"/>
              <a:cs typeface="Roboto"/>
              <a:sym typeface="Roboto"/>
            </a:endParaRPr>
          </a:p>
          <a:p>
            <a:pPr marL="457200" lvl="0" indent="-330200" algn="l" rtl="0">
              <a:lnSpc>
                <a:spcPct val="115000"/>
              </a:lnSpc>
              <a:spcBef>
                <a:spcPts val="0"/>
              </a:spcBef>
              <a:spcAft>
                <a:spcPts val="0"/>
              </a:spcAft>
              <a:buClr>
                <a:srgbClr val="434343"/>
              </a:buClr>
              <a:buSzPts val="1600"/>
              <a:buFont typeface="Roboto"/>
              <a:buChar char="•"/>
            </a:pPr>
            <a:r>
              <a:rPr lang="en-US" sz="1600">
                <a:solidFill>
                  <a:srgbClr val="434343"/>
                </a:solidFill>
                <a:latin typeface="Roboto"/>
                <a:ea typeface="Roboto"/>
                <a:cs typeface="Roboto"/>
                <a:sym typeface="Roboto"/>
              </a:rPr>
              <a:t>Subject Line: [Organization Name] – Youth Development Capacity Building Collaborative</a:t>
            </a:r>
            <a:endParaRPr sz="1600">
              <a:solidFill>
                <a:srgbClr val="434343"/>
              </a:solidFill>
              <a:latin typeface="Roboto"/>
              <a:ea typeface="Roboto"/>
              <a:cs typeface="Roboto"/>
              <a:sym typeface="Roboto"/>
            </a:endParaRPr>
          </a:p>
          <a:p>
            <a:pPr marL="457200" lvl="0" indent="-330200" algn="l" rtl="0">
              <a:lnSpc>
                <a:spcPct val="115000"/>
              </a:lnSpc>
              <a:spcBef>
                <a:spcPts val="0"/>
              </a:spcBef>
              <a:spcAft>
                <a:spcPts val="0"/>
              </a:spcAft>
              <a:buClr>
                <a:srgbClr val="434343"/>
              </a:buClr>
              <a:buSzPts val="1600"/>
              <a:buFont typeface="Roboto"/>
              <a:buChar char="•"/>
            </a:pPr>
            <a:r>
              <a:rPr lang="en-US" sz="1600">
                <a:solidFill>
                  <a:srgbClr val="434343"/>
                </a:solidFill>
                <a:latin typeface="Roboto"/>
                <a:ea typeface="Roboto"/>
                <a:cs typeface="Roboto"/>
                <a:sym typeface="Roboto"/>
              </a:rPr>
              <a:t>PDF attachments above forms must be included in a single email to be considered completed. Please clearly label all application materials with form name and organization.</a:t>
            </a:r>
            <a:endParaRPr sz="1600">
              <a:solidFill>
                <a:srgbClr val="434343"/>
              </a:solidFill>
              <a:latin typeface="Roboto"/>
              <a:ea typeface="Roboto"/>
              <a:cs typeface="Roboto"/>
              <a:sym typeface="Roboto"/>
            </a:endParaRPr>
          </a:p>
          <a:p>
            <a:pPr marL="0" lvl="0" indent="0" algn="l" rtl="0">
              <a:lnSpc>
                <a:spcPct val="107916"/>
              </a:lnSpc>
              <a:spcBef>
                <a:spcPts val="0"/>
              </a:spcBef>
              <a:spcAft>
                <a:spcPts val="0"/>
              </a:spcAft>
              <a:buNone/>
            </a:pPr>
            <a:endParaRPr sz="1600">
              <a:solidFill>
                <a:srgbClr val="434343"/>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09" name="Google Shape;109;p3"/>
          <p:cNvSpPr/>
          <p:nvPr/>
        </p:nvSpPr>
        <p:spPr>
          <a:xfrm rot="1014149">
            <a:off x="5542932" y="-126036"/>
            <a:ext cx="3163125" cy="4182833"/>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4">
            <a:alphaModFix/>
          </a:blip>
          <a:srcRect/>
          <a:stretch/>
        </p:blipFill>
        <p:spPr>
          <a:xfrm>
            <a:off x="0" y="6424863"/>
            <a:ext cx="12344400" cy="837447"/>
          </a:xfrm>
          <a:prstGeom prst="rect">
            <a:avLst/>
          </a:prstGeom>
          <a:noFill/>
          <a:ln>
            <a:noFill/>
          </a:ln>
        </p:spPr>
      </p:pic>
      <p:sp>
        <p:nvSpPr>
          <p:cNvPr id="111" name="Google Shape;111;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Meeting Agenda</a:t>
            </a:r>
            <a:endParaRPr sz="3500" b="1">
              <a:latin typeface="Roboto"/>
              <a:ea typeface="Roboto"/>
              <a:cs typeface="Roboto"/>
              <a:sym typeface="Roboto"/>
            </a:endParaRPr>
          </a:p>
        </p:txBody>
      </p:sp>
      <p:sp>
        <p:nvSpPr>
          <p:cNvPr id="112" name="Google Shape;112;p3"/>
          <p:cNvSpPr txBox="1">
            <a:spLocks noGrp="1"/>
          </p:cNvSpPr>
          <p:nvPr>
            <p:ph type="body" idx="1"/>
          </p:nvPr>
        </p:nvSpPr>
        <p:spPr>
          <a:xfrm>
            <a:off x="652200" y="1690825"/>
            <a:ext cx="11040000" cy="4351200"/>
          </a:xfrm>
          <a:prstGeom prst="rect">
            <a:avLst/>
          </a:prstGeom>
          <a:noFill/>
          <a:ln>
            <a:noFill/>
          </a:ln>
        </p:spPr>
        <p:txBody>
          <a:bodyPr spcFirstLastPara="1" wrap="square" lIns="91425" tIns="45700" rIns="91425" bIns="45700" anchor="t" anchorCtr="0">
            <a:normAutofit fontScale="85000" lnSpcReduction="20000"/>
          </a:bodyPr>
          <a:lstStyle/>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Welcome and The Children’s Trust of Alachua County Overview</a:t>
            </a:r>
            <a:endParaRPr sz="2500">
              <a:solidFill>
                <a:srgbClr val="434343"/>
              </a:solidFill>
              <a:latin typeface="Roboto"/>
              <a:ea typeface="Roboto"/>
              <a:cs typeface="Roboto"/>
              <a:sym typeface="Roboto"/>
            </a:endParaRPr>
          </a:p>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Background </a:t>
            </a:r>
            <a:endParaRPr sz="2500">
              <a:solidFill>
                <a:srgbClr val="434343"/>
              </a:solidFill>
              <a:latin typeface="Roboto"/>
              <a:ea typeface="Roboto"/>
              <a:cs typeface="Roboto"/>
              <a:sym typeface="Roboto"/>
            </a:endParaRPr>
          </a:p>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Funding Overview</a:t>
            </a:r>
            <a:endParaRPr sz="2100">
              <a:solidFill>
                <a:srgbClr val="434343"/>
              </a:solidFill>
              <a:latin typeface="Roboto"/>
              <a:ea typeface="Roboto"/>
              <a:cs typeface="Roboto"/>
              <a:sym typeface="Roboto"/>
            </a:endParaRPr>
          </a:p>
          <a:p>
            <a:pPr marL="914400" lvl="1" indent="-341947" algn="l" rtl="0">
              <a:lnSpc>
                <a:spcPct val="115000"/>
              </a:lnSpc>
              <a:spcBef>
                <a:spcPts val="0"/>
              </a:spcBef>
              <a:spcAft>
                <a:spcPts val="0"/>
              </a:spcAft>
              <a:buClr>
                <a:srgbClr val="434343"/>
              </a:buClr>
              <a:buSzPct val="100000"/>
              <a:buFont typeface="Roboto"/>
              <a:buAutoNum type="alphaLcPeriod"/>
            </a:pPr>
            <a:r>
              <a:rPr lang="en-US" sz="2100">
                <a:solidFill>
                  <a:srgbClr val="434343"/>
                </a:solidFill>
                <a:latin typeface="Roboto"/>
                <a:ea typeface="Roboto"/>
                <a:cs typeface="Roboto"/>
                <a:sym typeface="Roboto"/>
              </a:rPr>
              <a:t>ITN Purpose and Goals </a:t>
            </a:r>
            <a:endParaRPr sz="2100">
              <a:solidFill>
                <a:srgbClr val="434343"/>
              </a:solidFill>
              <a:latin typeface="Roboto"/>
              <a:ea typeface="Roboto"/>
              <a:cs typeface="Roboto"/>
              <a:sym typeface="Roboto"/>
            </a:endParaRPr>
          </a:p>
          <a:p>
            <a:pPr marL="914400" lvl="1" indent="-341947" algn="l" rtl="0">
              <a:lnSpc>
                <a:spcPct val="115000"/>
              </a:lnSpc>
              <a:spcBef>
                <a:spcPts val="0"/>
              </a:spcBef>
              <a:spcAft>
                <a:spcPts val="0"/>
              </a:spcAft>
              <a:buClr>
                <a:srgbClr val="434343"/>
              </a:buClr>
              <a:buSzPct val="100000"/>
              <a:buFont typeface="Roboto"/>
              <a:buAutoNum type="alphaLcPeriod"/>
            </a:pPr>
            <a:r>
              <a:rPr lang="en-US" sz="2100">
                <a:solidFill>
                  <a:srgbClr val="434343"/>
                </a:solidFill>
                <a:latin typeface="Roboto"/>
                <a:ea typeface="Roboto"/>
                <a:cs typeface="Roboto"/>
                <a:sym typeface="Roboto"/>
              </a:rPr>
              <a:t>Minimum requirements to bid</a:t>
            </a:r>
            <a:endParaRPr sz="2100">
              <a:solidFill>
                <a:srgbClr val="434343"/>
              </a:solidFill>
              <a:latin typeface="Roboto"/>
              <a:ea typeface="Roboto"/>
              <a:cs typeface="Roboto"/>
              <a:sym typeface="Roboto"/>
            </a:endParaRPr>
          </a:p>
          <a:p>
            <a:pPr marL="914400" lvl="1" indent="-341947" algn="l" rtl="0">
              <a:lnSpc>
                <a:spcPct val="115000"/>
              </a:lnSpc>
              <a:spcBef>
                <a:spcPts val="0"/>
              </a:spcBef>
              <a:spcAft>
                <a:spcPts val="0"/>
              </a:spcAft>
              <a:buClr>
                <a:srgbClr val="434343"/>
              </a:buClr>
              <a:buSzPct val="100000"/>
              <a:buFont typeface="Roboto"/>
              <a:buAutoNum type="alphaLcPeriod"/>
            </a:pPr>
            <a:r>
              <a:rPr lang="en-US" sz="2100">
                <a:solidFill>
                  <a:srgbClr val="434343"/>
                </a:solidFill>
                <a:latin typeface="Roboto"/>
                <a:ea typeface="Roboto"/>
                <a:cs typeface="Roboto"/>
                <a:sym typeface="Roboto"/>
              </a:rPr>
              <a:t>Terms of Service</a:t>
            </a:r>
            <a:endParaRPr sz="2100">
              <a:solidFill>
                <a:srgbClr val="434343"/>
              </a:solidFill>
              <a:latin typeface="Roboto"/>
              <a:ea typeface="Roboto"/>
              <a:cs typeface="Roboto"/>
              <a:sym typeface="Roboto"/>
            </a:endParaRPr>
          </a:p>
          <a:p>
            <a:pPr marL="914400" lvl="1" indent="-341947" algn="l" rtl="0">
              <a:lnSpc>
                <a:spcPct val="115000"/>
              </a:lnSpc>
              <a:spcBef>
                <a:spcPts val="0"/>
              </a:spcBef>
              <a:spcAft>
                <a:spcPts val="0"/>
              </a:spcAft>
              <a:buClr>
                <a:srgbClr val="434343"/>
              </a:buClr>
              <a:buSzPct val="100000"/>
              <a:buFont typeface="Roboto"/>
              <a:buAutoNum type="alphaLcPeriod"/>
            </a:pPr>
            <a:r>
              <a:rPr lang="en-US" sz="2100">
                <a:solidFill>
                  <a:srgbClr val="434343"/>
                </a:solidFill>
                <a:latin typeface="Roboto"/>
                <a:ea typeface="Roboto"/>
                <a:cs typeface="Roboto"/>
                <a:sym typeface="Roboto"/>
              </a:rPr>
              <a:t>Solicitation Timeline</a:t>
            </a:r>
            <a:endParaRPr sz="2100">
              <a:solidFill>
                <a:srgbClr val="434343"/>
              </a:solidFill>
              <a:latin typeface="Roboto"/>
              <a:ea typeface="Roboto"/>
              <a:cs typeface="Roboto"/>
              <a:sym typeface="Roboto"/>
            </a:endParaRPr>
          </a:p>
          <a:p>
            <a:pPr marL="457200" lvl="0" indent="-341947" algn="l" rtl="0">
              <a:lnSpc>
                <a:spcPct val="115000"/>
              </a:lnSpc>
              <a:spcBef>
                <a:spcPts val="0"/>
              </a:spcBef>
              <a:spcAft>
                <a:spcPts val="0"/>
              </a:spcAft>
              <a:buClr>
                <a:srgbClr val="434343"/>
              </a:buClr>
              <a:buSzPct val="100000"/>
              <a:buFont typeface="Roboto"/>
              <a:buAutoNum type="arabicPeriod"/>
            </a:pPr>
            <a:r>
              <a:rPr lang="en-US" sz="2100">
                <a:solidFill>
                  <a:srgbClr val="434343"/>
                </a:solidFill>
                <a:latin typeface="Roboto"/>
                <a:ea typeface="Roboto"/>
                <a:cs typeface="Roboto"/>
                <a:sym typeface="Roboto"/>
              </a:rPr>
              <a:t>Scope of Services</a:t>
            </a:r>
            <a:endParaRPr sz="2100">
              <a:solidFill>
                <a:srgbClr val="434343"/>
              </a:solidFill>
              <a:latin typeface="Roboto"/>
              <a:ea typeface="Roboto"/>
              <a:cs typeface="Roboto"/>
              <a:sym typeface="Roboto"/>
            </a:endParaRPr>
          </a:p>
          <a:p>
            <a:pPr marL="914400" lvl="1" indent="-341947" algn="l" rtl="0">
              <a:lnSpc>
                <a:spcPct val="115000"/>
              </a:lnSpc>
              <a:spcBef>
                <a:spcPts val="0"/>
              </a:spcBef>
              <a:spcAft>
                <a:spcPts val="0"/>
              </a:spcAft>
              <a:buClr>
                <a:srgbClr val="434343"/>
              </a:buClr>
              <a:buSzPct val="100000"/>
              <a:buFont typeface="Roboto"/>
              <a:buAutoNum type="alphaLcPeriod"/>
            </a:pPr>
            <a:r>
              <a:rPr lang="en-US" sz="2100">
                <a:solidFill>
                  <a:srgbClr val="434343"/>
                </a:solidFill>
                <a:latin typeface="Roboto"/>
                <a:ea typeface="Roboto"/>
                <a:cs typeface="Roboto"/>
                <a:sym typeface="Roboto"/>
              </a:rPr>
              <a:t>Budget</a:t>
            </a:r>
            <a:endParaRPr sz="2100">
              <a:solidFill>
                <a:srgbClr val="434343"/>
              </a:solidFill>
              <a:latin typeface="Roboto"/>
              <a:ea typeface="Roboto"/>
              <a:cs typeface="Roboto"/>
              <a:sym typeface="Roboto"/>
            </a:endParaRPr>
          </a:p>
          <a:p>
            <a:pPr marL="914400" lvl="1" indent="-341947" algn="l" rtl="0">
              <a:lnSpc>
                <a:spcPct val="115000"/>
              </a:lnSpc>
              <a:spcBef>
                <a:spcPts val="0"/>
              </a:spcBef>
              <a:spcAft>
                <a:spcPts val="0"/>
              </a:spcAft>
              <a:buClr>
                <a:srgbClr val="434343"/>
              </a:buClr>
              <a:buSzPct val="100000"/>
              <a:buFont typeface="Roboto"/>
              <a:buAutoNum type="alphaLcPeriod"/>
            </a:pPr>
            <a:r>
              <a:rPr lang="en-US" sz="2100">
                <a:solidFill>
                  <a:srgbClr val="434343"/>
                </a:solidFill>
                <a:latin typeface="Roboto"/>
                <a:ea typeface="Roboto"/>
                <a:cs typeface="Roboto"/>
                <a:sym typeface="Roboto"/>
              </a:rPr>
              <a:t>Project Timeline </a:t>
            </a:r>
            <a:endParaRPr sz="2100">
              <a:solidFill>
                <a:srgbClr val="434343"/>
              </a:solidFill>
              <a:latin typeface="Roboto"/>
              <a:ea typeface="Roboto"/>
              <a:cs typeface="Roboto"/>
              <a:sym typeface="Roboto"/>
            </a:endParaRPr>
          </a:p>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Evaluation Criteria</a:t>
            </a:r>
            <a:endParaRPr sz="2500">
              <a:solidFill>
                <a:srgbClr val="434343"/>
              </a:solidFill>
              <a:latin typeface="Roboto"/>
              <a:ea typeface="Roboto"/>
              <a:cs typeface="Roboto"/>
              <a:sym typeface="Roboto"/>
            </a:endParaRPr>
          </a:p>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Review Process</a:t>
            </a:r>
            <a:endParaRPr sz="2500">
              <a:solidFill>
                <a:srgbClr val="434343"/>
              </a:solidFill>
              <a:latin typeface="Roboto"/>
              <a:ea typeface="Roboto"/>
              <a:cs typeface="Roboto"/>
              <a:sym typeface="Roboto"/>
            </a:endParaRPr>
          </a:p>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Question and Answer Process</a:t>
            </a:r>
            <a:endParaRPr sz="2500">
              <a:solidFill>
                <a:srgbClr val="434343"/>
              </a:solidFill>
              <a:latin typeface="Roboto"/>
              <a:ea typeface="Roboto"/>
              <a:cs typeface="Roboto"/>
              <a:sym typeface="Roboto"/>
            </a:endParaRPr>
          </a:p>
          <a:p>
            <a:pPr marL="457200" lvl="0" indent="-363537" algn="l" rtl="0">
              <a:lnSpc>
                <a:spcPct val="115000"/>
              </a:lnSpc>
              <a:spcBef>
                <a:spcPts val="0"/>
              </a:spcBef>
              <a:spcAft>
                <a:spcPts val="0"/>
              </a:spcAft>
              <a:buClr>
                <a:srgbClr val="434343"/>
              </a:buClr>
              <a:buSzPct val="100000"/>
              <a:buFont typeface="Roboto"/>
              <a:buAutoNum type="arabicPeriod"/>
            </a:pPr>
            <a:r>
              <a:rPr lang="en-US" sz="2500">
                <a:solidFill>
                  <a:srgbClr val="434343"/>
                </a:solidFill>
                <a:latin typeface="Roboto"/>
                <a:ea typeface="Roboto"/>
                <a:cs typeface="Roboto"/>
                <a:sym typeface="Roboto"/>
              </a:rPr>
              <a:t>How to Apply</a:t>
            </a:r>
            <a:endParaRPr sz="2500">
              <a:solidFill>
                <a:srgbClr val="434343"/>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013300f3b2_0_2"/>
          <p:cNvSpPr txBox="1">
            <a:spLocks noGrp="1"/>
          </p:cNvSpPr>
          <p:nvPr>
            <p:ph type="title"/>
          </p:nvPr>
        </p:nvSpPr>
        <p:spPr>
          <a:xfrm>
            <a:off x="838200" y="2766150"/>
            <a:ext cx="39015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FORM 1 – Prospective Contractor Certification</a:t>
            </a:r>
            <a:endParaRPr/>
          </a:p>
        </p:txBody>
      </p:sp>
      <p:pic>
        <p:nvPicPr>
          <p:cNvPr id="358" name="Google Shape;358;g1013300f3b2_0_2"/>
          <p:cNvPicPr preferRelativeResize="0"/>
          <p:nvPr/>
        </p:nvPicPr>
        <p:blipFill>
          <a:blip r:embed="rId3">
            <a:alphaModFix/>
          </a:blip>
          <a:stretch>
            <a:fillRect/>
          </a:stretch>
        </p:blipFill>
        <p:spPr>
          <a:xfrm>
            <a:off x="4788694" y="0"/>
            <a:ext cx="7403313"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013300f3b2_0_10"/>
          <p:cNvSpPr txBox="1">
            <a:spLocks noGrp="1"/>
          </p:cNvSpPr>
          <p:nvPr>
            <p:ph type="title"/>
          </p:nvPr>
        </p:nvSpPr>
        <p:spPr>
          <a:xfrm>
            <a:off x="838200" y="2766150"/>
            <a:ext cx="39015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FORM 2 – Organizational Information</a:t>
            </a:r>
            <a:endParaRPr/>
          </a:p>
        </p:txBody>
      </p:sp>
      <p:pic>
        <p:nvPicPr>
          <p:cNvPr id="365" name="Google Shape;365;g1013300f3b2_0_10"/>
          <p:cNvPicPr preferRelativeResize="0"/>
          <p:nvPr/>
        </p:nvPicPr>
        <p:blipFill>
          <a:blip r:embed="rId3">
            <a:alphaModFix/>
          </a:blip>
          <a:stretch>
            <a:fillRect/>
          </a:stretch>
        </p:blipFill>
        <p:spPr>
          <a:xfrm>
            <a:off x="4892100" y="152400"/>
            <a:ext cx="6929342" cy="65532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013300f3b2_0_17"/>
          <p:cNvSpPr txBox="1">
            <a:spLocks noGrp="1"/>
          </p:cNvSpPr>
          <p:nvPr>
            <p:ph type="title"/>
          </p:nvPr>
        </p:nvSpPr>
        <p:spPr>
          <a:xfrm>
            <a:off x="1084275" y="273300"/>
            <a:ext cx="10460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FORM 3 – Organizational Capacity Self-Assessment</a:t>
            </a:r>
            <a:endParaRPr/>
          </a:p>
        </p:txBody>
      </p:sp>
      <p:pic>
        <p:nvPicPr>
          <p:cNvPr id="372" name="Google Shape;372;g1013300f3b2_0_17"/>
          <p:cNvPicPr preferRelativeResize="0"/>
          <p:nvPr/>
        </p:nvPicPr>
        <p:blipFill rotWithShape="1">
          <a:blip r:embed="rId3">
            <a:alphaModFix/>
          </a:blip>
          <a:srcRect r="3091"/>
          <a:stretch/>
        </p:blipFill>
        <p:spPr>
          <a:xfrm>
            <a:off x="171175" y="2131675"/>
            <a:ext cx="12122051" cy="41064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g101098bc9dd_0_14"/>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378" name="Google Shape;378;g101098bc9dd_0_14"/>
          <p:cNvSpPr/>
          <p:nvPr/>
        </p:nvSpPr>
        <p:spPr>
          <a:xfrm rot="1014322">
            <a:off x="5542976" y="-12594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9" name="Google Shape;379;g101098bc9dd_0_14"/>
          <p:cNvPicPr preferRelativeResize="0"/>
          <p:nvPr/>
        </p:nvPicPr>
        <p:blipFill rotWithShape="1">
          <a:blip r:embed="rId4">
            <a:alphaModFix/>
          </a:blip>
          <a:srcRect/>
          <a:stretch/>
        </p:blipFill>
        <p:spPr>
          <a:xfrm>
            <a:off x="0" y="6393138"/>
            <a:ext cx="12344401" cy="837447"/>
          </a:xfrm>
          <a:prstGeom prst="rect">
            <a:avLst/>
          </a:prstGeom>
          <a:noFill/>
          <a:ln>
            <a:noFill/>
          </a:ln>
        </p:spPr>
      </p:pic>
      <p:sp>
        <p:nvSpPr>
          <p:cNvPr id="380" name="Google Shape;380;g101098bc9dd_0_14"/>
          <p:cNvSpPr txBox="1">
            <a:spLocks noGrp="1"/>
          </p:cNvSpPr>
          <p:nvPr>
            <p:ph type="title"/>
          </p:nvPr>
        </p:nvSpPr>
        <p:spPr>
          <a:xfrm>
            <a:off x="253950" y="26095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Completing the Capacity Building Self- Assessment</a:t>
            </a:r>
            <a:endParaRPr sz="3500" b="1">
              <a:latin typeface="Roboto"/>
              <a:ea typeface="Roboto"/>
              <a:cs typeface="Roboto"/>
              <a:sym typeface="Roboto"/>
            </a:endParaRPr>
          </a:p>
        </p:txBody>
      </p:sp>
      <p:sp>
        <p:nvSpPr>
          <p:cNvPr id="381" name="Google Shape;381;g101098bc9dd_0_14"/>
          <p:cNvSpPr txBox="1">
            <a:spLocks noGrp="1"/>
          </p:cNvSpPr>
          <p:nvPr>
            <p:ph type="body" idx="1"/>
          </p:nvPr>
        </p:nvSpPr>
        <p:spPr>
          <a:xfrm>
            <a:off x="376525" y="1073850"/>
            <a:ext cx="11612100" cy="47103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800"/>
              </a:spcBef>
              <a:spcAft>
                <a:spcPts val="0"/>
              </a:spcAft>
              <a:buNone/>
            </a:pPr>
            <a:r>
              <a:rPr lang="en-US" sz="1800">
                <a:solidFill>
                  <a:srgbClr val="434343"/>
                </a:solidFill>
                <a:latin typeface="Roboto"/>
                <a:ea typeface="Roboto"/>
                <a:cs typeface="Roboto"/>
                <a:sym typeface="Roboto"/>
              </a:rPr>
              <a:t>In this form, you will rate your current organizational capacity against the following scale:</a:t>
            </a:r>
            <a:endParaRPr sz="18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r>
              <a:rPr lang="en-US" sz="1800">
                <a:solidFill>
                  <a:srgbClr val="434343"/>
                </a:solidFill>
                <a:latin typeface="Roboto"/>
                <a:ea typeface="Roboto"/>
                <a:cs typeface="Roboto"/>
                <a:sym typeface="Roboto"/>
              </a:rPr>
              <a:t>LEVEL 1: Our program has not addressed this area or I am not familiar enough with this aspect of the program to rate its performance.</a:t>
            </a:r>
            <a:endParaRPr sz="18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r>
              <a:rPr lang="en-US" sz="1800">
                <a:solidFill>
                  <a:srgbClr val="434343"/>
                </a:solidFill>
                <a:latin typeface="Roboto"/>
                <a:ea typeface="Roboto"/>
                <a:cs typeface="Roboto"/>
                <a:sym typeface="Roboto"/>
              </a:rPr>
              <a:t>LEVEL 2: Our program is just beginning to work in this area.</a:t>
            </a:r>
            <a:endParaRPr sz="18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r>
              <a:rPr lang="en-US" sz="1800">
                <a:solidFill>
                  <a:srgbClr val="434343"/>
                </a:solidFill>
                <a:latin typeface="Roboto"/>
                <a:ea typeface="Roboto"/>
                <a:cs typeface="Roboto"/>
                <a:sym typeface="Roboto"/>
              </a:rPr>
              <a:t>LEVEL 3: Our program has done some work on this standard. </a:t>
            </a:r>
            <a:endParaRPr sz="18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r>
              <a:rPr lang="en-US" sz="1800">
                <a:solidFill>
                  <a:srgbClr val="434343"/>
                </a:solidFill>
                <a:latin typeface="Roboto"/>
                <a:ea typeface="Roboto"/>
                <a:cs typeface="Roboto"/>
                <a:sym typeface="Roboto"/>
              </a:rPr>
              <a:t>LEVEL 4: Our program frequently demonstrates this standard, but needs consistency. </a:t>
            </a:r>
            <a:endParaRPr sz="18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r>
              <a:rPr lang="en-US" sz="1800">
                <a:solidFill>
                  <a:srgbClr val="434343"/>
                </a:solidFill>
                <a:latin typeface="Roboto"/>
                <a:ea typeface="Roboto"/>
                <a:cs typeface="Roboto"/>
                <a:sym typeface="Roboto"/>
              </a:rPr>
              <a:t>LEVEL 5: Our program is clearly proficient with this standard and can demonstrate proficiency in observable ways.</a:t>
            </a:r>
            <a:endParaRPr sz="1800">
              <a:solidFill>
                <a:srgbClr val="434343"/>
              </a:solidFill>
              <a:latin typeface="Roboto"/>
              <a:ea typeface="Roboto"/>
              <a:cs typeface="Roboto"/>
              <a:sym typeface="Roboto"/>
            </a:endParaRPr>
          </a:p>
          <a:p>
            <a:pPr marL="0" lvl="0" indent="0" algn="l" rtl="0">
              <a:lnSpc>
                <a:spcPct val="107916"/>
              </a:lnSpc>
              <a:spcBef>
                <a:spcPts val="800"/>
              </a:spcBef>
              <a:spcAft>
                <a:spcPts val="0"/>
              </a:spcAft>
              <a:buNone/>
            </a:pPr>
            <a:endParaRPr sz="1800">
              <a:solidFill>
                <a:srgbClr val="434343"/>
              </a:solidFill>
              <a:latin typeface="Roboto"/>
              <a:ea typeface="Roboto"/>
              <a:cs typeface="Roboto"/>
              <a:sym typeface="Roboto"/>
            </a:endParaRPr>
          </a:p>
          <a:p>
            <a:pPr marL="0" lvl="0" indent="0" algn="l" rtl="0">
              <a:lnSpc>
                <a:spcPct val="107916"/>
              </a:lnSpc>
              <a:spcBef>
                <a:spcPts val="800"/>
              </a:spcBef>
              <a:spcAft>
                <a:spcPts val="0"/>
              </a:spcAft>
              <a:buNone/>
            </a:pPr>
            <a:endParaRPr sz="1800">
              <a:solidFill>
                <a:srgbClr val="434343"/>
              </a:solidFill>
              <a:latin typeface="Roboto"/>
              <a:ea typeface="Roboto"/>
              <a:cs typeface="Roboto"/>
              <a:sym typeface="Roboto"/>
            </a:endParaRPr>
          </a:p>
          <a:p>
            <a:pPr marL="457200" lvl="0" indent="-342900" algn="l" rtl="0">
              <a:lnSpc>
                <a:spcPct val="107916"/>
              </a:lnSpc>
              <a:spcBef>
                <a:spcPts val="80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Program must rate every element and provide a justification for their rating to be considered complete. </a:t>
            </a:r>
            <a:endParaRPr sz="1800">
              <a:solidFill>
                <a:srgbClr val="434343"/>
              </a:solidFill>
              <a:latin typeface="Roboto"/>
              <a:ea typeface="Roboto"/>
              <a:cs typeface="Roboto"/>
              <a:sym typeface="Roboto"/>
            </a:endParaRPr>
          </a:p>
          <a:p>
            <a:pPr marL="457200" lvl="0" indent="-342900" algn="l" rtl="0">
              <a:lnSpc>
                <a:spcPct val="107916"/>
              </a:lnSpc>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Scores of 3 or lower will display in red.</a:t>
            </a:r>
            <a:endParaRPr sz="18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endParaRPr sz="1700">
              <a:solidFill>
                <a:srgbClr val="434343"/>
              </a:solidFill>
              <a:latin typeface="Roboto"/>
              <a:ea typeface="Roboto"/>
              <a:cs typeface="Roboto"/>
              <a:sym typeface="Roboto"/>
            </a:endParaRPr>
          </a:p>
          <a:p>
            <a:pPr marL="457200" lvl="0" indent="0" algn="l" rtl="0">
              <a:lnSpc>
                <a:spcPct val="107916"/>
              </a:lnSpc>
              <a:spcBef>
                <a:spcPts val="800"/>
              </a:spcBef>
              <a:spcAft>
                <a:spcPts val="0"/>
              </a:spcAft>
              <a:buNone/>
            </a:pPr>
            <a:endParaRPr sz="1700">
              <a:solidFill>
                <a:srgbClr val="434343"/>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g101098bc9dd_0_0"/>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387" name="Google Shape;387;g101098bc9dd_0_0"/>
          <p:cNvSpPr/>
          <p:nvPr/>
        </p:nvSpPr>
        <p:spPr>
          <a:xfrm rot="1014322">
            <a:off x="5542976" y="-12594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8" name="Google Shape;388;g101098bc9dd_0_0"/>
          <p:cNvPicPr preferRelativeResize="0"/>
          <p:nvPr/>
        </p:nvPicPr>
        <p:blipFill rotWithShape="1">
          <a:blip r:embed="rId4">
            <a:alphaModFix/>
          </a:blip>
          <a:srcRect/>
          <a:stretch/>
        </p:blipFill>
        <p:spPr>
          <a:xfrm>
            <a:off x="0" y="6393138"/>
            <a:ext cx="12344401" cy="837447"/>
          </a:xfrm>
          <a:prstGeom prst="rect">
            <a:avLst/>
          </a:prstGeom>
          <a:noFill/>
          <a:ln>
            <a:noFill/>
          </a:ln>
        </p:spPr>
      </p:pic>
      <p:sp>
        <p:nvSpPr>
          <p:cNvPr id="389" name="Google Shape;389;g101098bc9dd_0_0"/>
          <p:cNvSpPr txBox="1">
            <a:spLocks noGrp="1"/>
          </p:cNvSpPr>
          <p:nvPr>
            <p:ph type="title"/>
          </p:nvPr>
        </p:nvSpPr>
        <p:spPr>
          <a:xfrm>
            <a:off x="253950" y="26095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Completing the Capacity Building Self- Assessment</a:t>
            </a:r>
            <a:endParaRPr sz="3500" b="1">
              <a:latin typeface="Roboto"/>
              <a:ea typeface="Roboto"/>
              <a:cs typeface="Roboto"/>
              <a:sym typeface="Roboto"/>
            </a:endParaRPr>
          </a:p>
        </p:txBody>
      </p:sp>
      <p:pic>
        <p:nvPicPr>
          <p:cNvPr id="390" name="Google Shape;390;g101098bc9dd_0_0"/>
          <p:cNvPicPr preferRelativeResize="0"/>
          <p:nvPr/>
        </p:nvPicPr>
        <p:blipFill>
          <a:blip r:embed="rId5">
            <a:alphaModFix/>
          </a:blip>
          <a:stretch>
            <a:fillRect/>
          </a:stretch>
        </p:blipFill>
        <p:spPr>
          <a:xfrm>
            <a:off x="546025" y="966775"/>
            <a:ext cx="11252326" cy="53514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g101098bc9dd_0_97"/>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396" name="Google Shape;396;g101098bc9dd_0_97"/>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7" name="Google Shape;397;g101098bc9dd_0_97"/>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398" name="Google Shape;398;g101098bc9dd_0_97"/>
          <p:cNvSpPr txBox="1">
            <a:spLocks noGrp="1"/>
          </p:cNvSpPr>
          <p:nvPr>
            <p:ph type="title"/>
          </p:nvPr>
        </p:nvSpPr>
        <p:spPr>
          <a:xfrm>
            <a:off x="303425" y="214163"/>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Identifying and Prioritizing Areas of Improvement</a:t>
            </a:r>
            <a:endParaRPr sz="3500" b="1">
              <a:latin typeface="Roboto"/>
              <a:ea typeface="Roboto"/>
              <a:cs typeface="Roboto"/>
              <a:sym typeface="Roboto"/>
            </a:endParaRPr>
          </a:p>
        </p:txBody>
      </p:sp>
      <p:sp>
        <p:nvSpPr>
          <p:cNvPr id="399" name="Google Shape;399;g101098bc9dd_0_97"/>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2200">
                <a:latin typeface="Roboto"/>
                <a:ea typeface="Roboto"/>
                <a:cs typeface="Roboto"/>
                <a:sym typeface="Roboto"/>
              </a:rPr>
              <a:t>After completing the self-assessment, identify 5-10 quality standards that you scored a Level 3 or lower to prioritize for your capacity building plan. </a:t>
            </a:r>
            <a:endParaRPr sz="2200">
              <a:latin typeface="Roboto"/>
              <a:ea typeface="Roboto"/>
              <a:cs typeface="Roboto"/>
              <a:sym typeface="Roboto"/>
            </a:endParaRPr>
          </a:p>
          <a:p>
            <a:pPr marL="0" lvl="0" indent="0" algn="l" rtl="0">
              <a:lnSpc>
                <a:spcPct val="115000"/>
              </a:lnSpc>
              <a:spcBef>
                <a:spcPts val="0"/>
              </a:spcBef>
              <a:spcAft>
                <a:spcPts val="0"/>
              </a:spcAft>
              <a:buSzPts val="1800"/>
              <a:buNone/>
            </a:pPr>
            <a:endParaRPr sz="2200" b="1">
              <a:latin typeface="Roboto"/>
              <a:ea typeface="Roboto"/>
              <a:cs typeface="Roboto"/>
              <a:sym typeface="Roboto"/>
            </a:endParaRPr>
          </a:p>
          <a:p>
            <a:pPr marL="0" lvl="0" indent="0" algn="l" rtl="0">
              <a:lnSpc>
                <a:spcPct val="115000"/>
              </a:lnSpc>
              <a:spcBef>
                <a:spcPts val="0"/>
              </a:spcBef>
              <a:spcAft>
                <a:spcPts val="0"/>
              </a:spcAft>
              <a:buSzPts val="1800"/>
              <a:buNone/>
            </a:pPr>
            <a:r>
              <a:rPr lang="en-US" sz="2200" b="1">
                <a:latin typeface="Roboto"/>
                <a:ea typeface="Roboto"/>
                <a:cs typeface="Roboto"/>
                <a:sym typeface="Roboto"/>
              </a:rPr>
              <a:t>Remember: </a:t>
            </a:r>
            <a:endParaRPr sz="2200" b="1">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US" sz="2200">
                <a:latin typeface="Roboto"/>
                <a:ea typeface="Roboto"/>
                <a:cs typeface="Roboto"/>
                <a:sym typeface="Roboto"/>
              </a:rPr>
              <a:t>CTAC staff will directly support you in achieving the full scope of your action plan </a:t>
            </a:r>
            <a:endParaRPr sz="220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US" sz="2200">
                <a:latin typeface="Roboto"/>
                <a:ea typeface="Roboto"/>
                <a:cs typeface="Roboto"/>
                <a:sym typeface="Roboto"/>
              </a:rPr>
              <a:t>CTAC recommends you focus on areas of your organization where you scored a 3 or lower AND supports your program's ability to meet or exceed the minimum requirements for afterschool and/or summer programming.</a:t>
            </a:r>
            <a:endParaRPr sz="220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US" sz="2200">
                <a:latin typeface="Roboto"/>
                <a:ea typeface="Roboto"/>
                <a:cs typeface="Roboto"/>
                <a:sym typeface="Roboto"/>
              </a:rPr>
              <a:t>You will receive funding to support the implementation of your action plan. Choose quality standards that justify the funding amount allocated.  </a:t>
            </a:r>
            <a:endParaRPr sz="22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g101098bc9dd_0_105"/>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05" name="Google Shape;405;g101098bc9dd_0_105"/>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6" name="Google Shape;406;g101098bc9dd_0_105"/>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07" name="Google Shape;407;g101098bc9dd_0_105"/>
          <p:cNvSpPr txBox="1">
            <a:spLocks noGrp="1"/>
          </p:cNvSpPr>
          <p:nvPr>
            <p:ph type="title"/>
          </p:nvPr>
        </p:nvSpPr>
        <p:spPr>
          <a:xfrm>
            <a:off x="303425" y="214163"/>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Identifying and Prioritizing Areas of Improvement</a:t>
            </a:r>
            <a:endParaRPr sz="3500" b="1">
              <a:latin typeface="Roboto"/>
              <a:ea typeface="Roboto"/>
              <a:cs typeface="Roboto"/>
              <a:sym typeface="Roboto"/>
            </a:endParaRPr>
          </a:p>
        </p:txBody>
      </p:sp>
      <p:pic>
        <p:nvPicPr>
          <p:cNvPr id="408" name="Google Shape;408;g101098bc9dd_0_105"/>
          <p:cNvPicPr preferRelativeResize="0"/>
          <p:nvPr/>
        </p:nvPicPr>
        <p:blipFill>
          <a:blip r:embed="rId5">
            <a:alphaModFix/>
          </a:blip>
          <a:stretch>
            <a:fillRect/>
          </a:stretch>
        </p:blipFill>
        <p:spPr>
          <a:xfrm>
            <a:off x="3056125" y="968102"/>
            <a:ext cx="6334458" cy="49217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g101098bc9dd_0_113"/>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14" name="Google Shape;414;g101098bc9dd_0_113"/>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5" name="Google Shape;415;g101098bc9dd_0_113"/>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16" name="Google Shape;416;g101098bc9dd_0_113"/>
          <p:cNvSpPr txBox="1">
            <a:spLocks noGrp="1"/>
          </p:cNvSpPr>
          <p:nvPr>
            <p:ph type="title"/>
          </p:nvPr>
        </p:nvSpPr>
        <p:spPr>
          <a:xfrm>
            <a:off x="362625" y="2537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SMART Goals</a:t>
            </a:r>
            <a:endParaRPr sz="3500" b="1">
              <a:latin typeface="Roboto"/>
              <a:ea typeface="Roboto"/>
              <a:cs typeface="Roboto"/>
              <a:sym typeface="Roboto"/>
            </a:endParaRPr>
          </a:p>
        </p:txBody>
      </p:sp>
      <p:sp>
        <p:nvSpPr>
          <p:cNvPr id="417" name="Google Shape;417;g101098bc9dd_0_113"/>
          <p:cNvSpPr txBox="1"/>
          <p:nvPr/>
        </p:nvSpPr>
        <p:spPr>
          <a:xfrm>
            <a:off x="450800" y="1283425"/>
            <a:ext cx="10892100" cy="4743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800">
                <a:latin typeface="Roboto"/>
                <a:ea typeface="Roboto"/>
                <a:cs typeface="Roboto"/>
                <a:sym typeface="Roboto"/>
              </a:rPr>
              <a:t>Each selected element will include a program goal that will follow a SMART goal format:</a:t>
            </a:r>
            <a:endParaRPr sz="1800">
              <a:latin typeface="Roboto"/>
              <a:ea typeface="Roboto"/>
              <a:cs typeface="Roboto"/>
              <a:sym typeface="Roboto"/>
            </a:endParaRPr>
          </a:p>
          <a:p>
            <a:pPr marL="0" lvl="0" indent="0" algn="just" rtl="0">
              <a:lnSpc>
                <a:spcPct val="106000"/>
              </a:lnSpc>
              <a:spcBef>
                <a:spcPts val="0"/>
              </a:spcBef>
              <a:spcAft>
                <a:spcPts val="0"/>
              </a:spcAft>
              <a:buNone/>
            </a:pPr>
            <a:r>
              <a:rPr lang="en-US" sz="1800" b="1">
                <a:latin typeface="Roboto"/>
                <a:ea typeface="Roboto"/>
                <a:cs typeface="Roboto"/>
                <a:sym typeface="Roboto"/>
              </a:rPr>
              <a:t>S</a:t>
            </a:r>
            <a:r>
              <a:rPr lang="en-US" sz="1800">
                <a:latin typeface="Roboto"/>
                <a:ea typeface="Roboto"/>
                <a:cs typeface="Roboto"/>
                <a:sym typeface="Roboto"/>
              </a:rPr>
              <a:t>pecific (simple, sensible, significant)</a:t>
            </a:r>
            <a:endParaRPr sz="1800">
              <a:latin typeface="Roboto"/>
              <a:ea typeface="Roboto"/>
              <a:cs typeface="Roboto"/>
              <a:sym typeface="Roboto"/>
            </a:endParaRPr>
          </a:p>
          <a:p>
            <a:pPr marL="914400" lvl="0" indent="-342900" algn="just" rtl="0">
              <a:lnSpc>
                <a:spcPct val="106000"/>
              </a:lnSpc>
              <a:spcBef>
                <a:spcPts val="800"/>
              </a:spcBef>
              <a:spcAft>
                <a:spcPts val="0"/>
              </a:spcAft>
              <a:buSzPts val="1800"/>
              <a:buFont typeface="Roboto"/>
              <a:buChar char="●"/>
            </a:pPr>
            <a:r>
              <a:rPr lang="en-US" sz="1800">
                <a:latin typeface="Roboto"/>
                <a:ea typeface="Roboto"/>
                <a:cs typeface="Roboto"/>
                <a:sym typeface="Roboto"/>
              </a:rPr>
              <a:t>Consider who, what, when, where, which and why</a:t>
            </a:r>
            <a:endParaRPr sz="1800">
              <a:latin typeface="Roboto"/>
              <a:ea typeface="Roboto"/>
              <a:cs typeface="Roboto"/>
              <a:sym typeface="Roboto"/>
            </a:endParaRPr>
          </a:p>
          <a:p>
            <a:pPr marL="0" lvl="0" indent="0" algn="just" rtl="0">
              <a:lnSpc>
                <a:spcPct val="106000"/>
              </a:lnSpc>
              <a:spcBef>
                <a:spcPts val="800"/>
              </a:spcBef>
              <a:spcAft>
                <a:spcPts val="0"/>
              </a:spcAft>
              <a:buNone/>
            </a:pPr>
            <a:r>
              <a:rPr lang="en-US" sz="1800" b="1">
                <a:latin typeface="Roboto"/>
                <a:ea typeface="Roboto"/>
                <a:cs typeface="Roboto"/>
                <a:sym typeface="Roboto"/>
              </a:rPr>
              <a:t>M</a:t>
            </a:r>
            <a:r>
              <a:rPr lang="en-US" sz="1800">
                <a:latin typeface="Roboto"/>
                <a:ea typeface="Roboto"/>
                <a:cs typeface="Roboto"/>
                <a:sym typeface="Roboto"/>
              </a:rPr>
              <a:t>easurable (meaningful, motivating)</a:t>
            </a:r>
            <a:endParaRPr sz="1800">
              <a:latin typeface="Roboto"/>
              <a:ea typeface="Roboto"/>
              <a:cs typeface="Roboto"/>
              <a:sym typeface="Roboto"/>
            </a:endParaRPr>
          </a:p>
          <a:p>
            <a:pPr marL="914400" lvl="0" indent="-342900" algn="just" rtl="0">
              <a:lnSpc>
                <a:spcPct val="106000"/>
              </a:lnSpc>
              <a:spcBef>
                <a:spcPts val="800"/>
              </a:spcBef>
              <a:spcAft>
                <a:spcPts val="0"/>
              </a:spcAft>
              <a:buSzPts val="1800"/>
              <a:buFont typeface="Roboto"/>
              <a:buChar char="●"/>
            </a:pPr>
            <a:r>
              <a:rPr lang="en-US" sz="1800">
                <a:latin typeface="Roboto"/>
                <a:ea typeface="Roboto"/>
                <a:cs typeface="Roboto"/>
                <a:sym typeface="Roboto"/>
              </a:rPr>
              <a:t>What metrics will you use to determine if you met the goal?</a:t>
            </a:r>
            <a:endParaRPr sz="1800">
              <a:latin typeface="Roboto"/>
              <a:ea typeface="Roboto"/>
              <a:cs typeface="Roboto"/>
              <a:sym typeface="Roboto"/>
            </a:endParaRPr>
          </a:p>
          <a:p>
            <a:pPr marL="0" lvl="0" indent="0" algn="just" rtl="0">
              <a:lnSpc>
                <a:spcPct val="106000"/>
              </a:lnSpc>
              <a:spcBef>
                <a:spcPts val="800"/>
              </a:spcBef>
              <a:spcAft>
                <a:spcPts val="0"/>
              </a:spcAft>
              <a:buNone/>
            </a:pPr>
            <a:r>
              <a:rPr lang="en-US" sz="1800" b="1">
                <a:latin typeface="Roboto"/>
                <a:ea typeface="Roboto"/>
                <a:cs typeface="Roboto"/>
                <a:sym typeface="Roboto"/>
              </a:rPr>
              <a:t>A</a:t>
            </a:r>
            <a:r>
              <a:rPr lang="en-US" sz="1800">
                <a:latin typeface="Roboto"/>
                <a:ea typeface="Roboto"/>
                <a:cs typeface="Roboto"/>
                <a:sym typeface="Roboto"/>
              </a:rPr>
              <a:t>chievable (agreed, attainable)</a:t>
            </a:r>
            <a:endParaRPr sz="1800">
              <a:latin typeface="Roboto"/>
              <a:ea typeface="Roboto"/>
              <a:cs typeface="Roboto"/>
              <a:sym typeface="Roboto"/>
            </a:endParaRPr>
          </a:p>
          <a:p>
            <a:pPr marL="914400" lvl="0" indent="-342900" algn="just" rtl="0">
              <a:lnSpc>
                <a:spcPct val="106000"/>
              </a:lnSpc>
              <a:spcBef>
                <a:spcPts val="800"/>
              </a:spcBef>
              <a:spcAft>
                <a:spcPts val="0"/>
              </a:spcAft>
              <a:buSzPts val="1800"/>
              <a:buFont typeface="Roboto"/>
              <a:buChar char="●"/>
            </a:pPr>
            <a:r>
              <a:rPr lang="en-US" sz="1800">
                <a:latin typeface="Roboto"/>
                <a:ea typeface="Roboto"/>
                <a:cs typeface="Roboto"/>
                <a:sym typeface="Roboto"/>
              </a:rPr>
              <a:t>What do you need to do to make the goal attainable (skill development, change in attitudes)</a:t>
            </a:r>
            <a:endParaRPr sz="1800">
              <a:latin typeface="Roboto"/>
              <a:ea typeface="Roboto"/>
              <a:cs typeface="Roboto"/>
              <a:sym typeface="Roboto"/>
            </a:endParaRPr>
          </a:p>
          <a:p>
            <a:pPr marL="0" lvl="0" indent="0" algn="just" rtl="0">
              <a:lnSpc>
                <a:spcPct val="106000"/>
              </a:lnSpc>
              <a:spcBef>
                <a:spcPts val="800"/>
              </a:spcBef>
              <a:spcAft>
                <a:spcPts val="0"/>
              </a:spcAft>
              <a:buNone/>
            </a:pPr>
            <a:r>
              <a:rPr lang="en-US" sz="1800" b="1">
                <a:latin typeface="Roboto"/>
                <a:ea typeface="Roboto"/>
                <a:cs typeface="Roboto"/>
                <a:sym typeface="Roboto"/>
              </a:rPr>
              <a:t>R</a:t>
            </a:r>
            <a:r>
              <a:rPr lang="en-US" sz="1800">
                <a:latin typeface="Roboto"/>
                <a:ea typeface="Roboto"/>
                <a:cs typeface="Roboto"/>
                <a:sym typeface="Roboto"/>
              </a:rPr>
              <a:t>elevant (reasonable, realistic and resourced, results-based)</a:t>
            </a:r>
            <a:endParaRPr sz="1800">
              <a:latin typeface="Roboto"/>
              <a:ea typeface="Roboto"/>
              <a:cs typeface="Roboto"/>
              <a:sym typeface="Roboto"/>
            </a:endParaRPr>
          </a:p>
          <a:p>
            <a:pPr marL="914400" lvl="0" indent="-342900" algn="just" rtl="0">
              <a:lnSpc>
                <a:spcPct val="106000"/>
              </a:lnSpc>
              <a:spcBef>
                <a:spcPts val="800"/>
              </a:spcBef>
              <a:spcAft>
                <a:spcPts val="0"/>
              </a:spcAft>
              <a:buSzPts val="1800"/>
              <a:buFont typeface="Roboto"/>
              <a:buChar char="●"/>
            </a:pPr>
            <a:r>
              <a:rPr lang="en-US" sz="1800">
                <a:latin typeface="Roboto"/>
                <a:ea typeface="Roboto"/>
                <a:cs typeface="Roboto"/>
                <a:sym typeface="Roboto"/>
              </a:rPr>
              <a:t>Does the goal align with your mission and vision?</a:t>
            </a:r>
            <a:endParaRPr sz="1800">
              <a:latin typeface="Roboto"/>
              <a:ea typeface="Roboto"/>
              <a:cs typeface="Roboto"/>
              <a:sym typeface="Roboto"/>
            </a:endParaRPr>
          </a:p>
          <a:p>
            <a:pPr marL="0" lvl="0" indent="0" algn="just" rtl="0">
              <a:lnSpc>
                <a:spcPct val="106000"/>
              </a:lnSpc>
              <a:spcBef>
                <a:spcPts val="800"/>
              </a:spcBef>
              <a:spcAft>
                <a:spcPts val="0"/>
              </a:spcAft>
              <a:buNone/>
            </a:pPr>
            <a:r>
              <a:rPr lang="en-US" sz="1800" b="1">
                <a:latin typeface="Roboto"/>
                <a:ea typeface="Roboto"/>
                <a:cs typeface="Roboto"/>
                <a:sym typeface="Roboto"/>
              </a:rPr>
              <a:t>T</a:t>
            </a:r>
            <a:r>
              <a:rPr lang="en-US" sz="1800">
                <a:latin typeface="Roboto"/>
                <a:ea typeface="Roboto"/>
                <a:cs typeface="Roboto"/>
                <a:sym typeface="Roboto"/>
              </a:rPr>
              <a:t>ime bound (time-based, time limited, time/cost limited, timely, time-sensitive)</a:t>
            </a:r>
            <a:endParaRPr sz="1800">
              <a:latin typeface="Roboto"/>
              <a:ea typeface="Roboto"/>
              <a:cs typeface="Roboto"/>
              <a:sym typeface="Roboto"/>
            </a:endParaRPr>
          </a:p>
          <a:p>
            <a:pPr marL="457200" lvl="0" indent="-342900" algn="just" rtl="0">
              <a:lnSpc>
                <a:spcPct val="106000"/>
              </a:lnSpc>
              <a:spcBef>
                <a:spcPts val="800"/>
              </a:spcBef>
              <a:spcAft>
                <a:spcPts val="0"/>
              </a:spcAft>
              <a:buSzPts val="1800"/>
              <a:buFont typeface="Roboto"/>
              <a:buChar char="●"/>
            </a:pPr>
            <a:r>
              <a:rPr lang="en-US" sz="1800">
                <a:latin typeface="Roboto"/>
                <a:ea typeface="Roboto"/>
                <a:cs typeface="Roboto"/>
                <a:sym typeface="Roboto"/>
              </a:rPr>
              <a:t>What is the target date you will accomplish your goal by</a:t>
            </a:r>
            <a:endParaRPr sz="1800">
              <a:latin typeface="Roboto"/>
              <a:ea typeface="Roboto"/>
              <a:cs typeface="Roboto"/>
              <a:sym typeface="Roboto"/>
            </a:endParaRPr>
          </a:p>
          <a:p>
            <a:pPr marL="0" lvl="0" indent="0" algn="just" rtl="0">
              <a:lnSpc>
                <a:spcPct val="106000"/>
              </a:lnSpc>
              <a:spcBef>
                <a:spcPts val="800"/>
              </a:spcBef>
              <a:spcAft>
                <a:spcPts val="800"/>
              </a:spcAft>
              <a:buNone/>
            </a:pPr>
            <a:endParaRPr sz="18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g101098bc9dd_0_121"/>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23" name="Google Shape;423;g101098bc9dd_0_121"/>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4" name="Google Shape;424;g101098bc9dd_0_121"/>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25" name="Google Shape;425;g101098bc9dd_0_121"/>
          <p:cNvSpPr txBox="1">
            <a:spLocks noGrp="1"/>
          </p:cNvSpPr>
          <p:nvPr>
            <p:ph type="title"/>
          </p:nvPr>
        </p:nvSpPr>
        <p:spPr>
          <a:xfrm>
            <a:off x="362625" y="2537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100"/>
              <a:buNone/>
            </a:pPr>
            <a:r>
              <a:rPr lang="en-US" sz="3500" b="1">
                <a:latin typeface="Roboto"/>
                <a:ea typeface="Roboto"/>
                <a:cs typeface="Roboto"/>
                <a:sym typeface="Roboto"/>
              </a:rPr>
              <a:t>SMART Goal</a:t>
            </a:r>
            <a:endParaRPr sz="3500" b="1">
              <a:latin typeface="Roboto"/>
              <a:ea typeface="Roboto"/>
              <a:cs typeface="Roboto"/>
              <a:sym typeface="Roboto"/>
            </a:endParaRPr>
          </a:p>
        </p:txBody>
      </p:sp>
      <p:sp>
        <p:nvSpPr>
          <p:cNvPr id="426" name="Google Shape;426;g101098bc9dd_0_121"/>
          <p:cNvSpPr txBox="1"/>
          <p:nvPr/>
        </p:nvSpPr>
        <p:spPr>
          <a:xfrm>
            <a:off x="814800" y="1099788"/>
            <a:ext cx="10714800" cy="209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Roboto"/>
                <a:ea typeface="Roboto"/>
                <a:cs typeface="Roboto"/>
                <a:sym typeface="Roboto"/>
              </a:rPr>
              <a:t>Goal Statement: By March 2022, ABC Organization will identify what improvements are needed in order to obtain DCF licensing for all three of our sites that serve elementary school children. ABC Organization will work to implement these changes before June 2022, in preparation for Summer programming. By August 2022, all changes will be incorporated and DCF licensing will be obtained to provide quality programming to children in our program</a:t>
            </a:r>
            <a:r>
              <a:rPr lang="en-US" sz="2200">
                <a:latin typeface="Roboto"/>
                <a:ea typeface="Roboto"/>
                <a:cs typeface="Roboto"/>
                <a:sym typeface="Roboto"/>
              </a:rPr>
              <a:t>.</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p:txBody>
      </p:sp>
      <p:sp>
        <p:nvSpPr>
          <p:cNvPr id="427" name="Google Shape;427;g101098bc9dd_0_121"/>
          <p:cNvSpPr txBox="1"/>
          <p:nvPr/>
        </p:nvSpPr>
        <p:spPr>
          <a:xfrm>
            <a:off x="838200" y="2988250"/>
            <a:ext cx="10515600" cy="3232500"/>
          </a:xfrm>
          <a:prstGeom prst="rect">
            <a:avLst/>
          </a:prstGeom>
          <a:solidFill>
            <a:srgbClr val="2B7EB7"/>
          </a:solid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Specific: Includes what, when and where</a:t>
            </a:r>
            <a:endParaRPr sz="2200">
              <a:solidFill>
                <a:schemeClr val="lt1"/>
              </a:solidFill>
              <a:latin typeface="Roboto"/>
              <a:ea typeface="Roboto"/>
              <a:cs typeface="Roboto"/>
              <a:sym typeface="Roboto"/>
            </a:endParaRPr>
          </a:p>
          <a:p>
            <a:pPr marL="457200" lvl="0" indent="0" algn="l" rtl="0">
              <a:spcBef>
                <a:spcPts val="0"/>
              </a:spcBef>
              <a:spcAft>
                <a:spcPts val="0"/>
              </a:spcAft>
              <a:buNone/>
            </a:pPr>
            <a:endParaRPr sz="2200">
              <a:solidFill>
                <a:schemeClr val="lt1"/>
              </a:solidFill>
              <a:latin typeface="Roboto"/>
              <a:ea typeface="Roboto"/>
              <a:cs typeface="Roboto"/>
              <a:sym typeface="Roboto"/>
            </a:endParaRPr>
          </a:p>
          <a:p>
            <a:pPr marL="457200" lvl="0" indent="-368300" algn="l" rtl="0">
              <a:spcBef>
                <a:spcPts val="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Measurable: Includes milestones to measure progress</a:t>
            </a:r>
            <a:endParaRPr sz="2200">
              <a:solidFill>
                <a:schemeClr val="lt1"/>
              </a:solidFill>
              <a:latin typeface="Roboto"/>
              <a:ea typeface="Roboto"/>
              <a:cs typeface="Roboto"/>
              <a:sym typeface="Roboto"/>
            </a:endParaRPr>
          </a:p>
          <a:p>
            <a:pPr marL="457200" lvl="0" indent="0" algn="l" rtl="0">
              <a:spcBef>
                <a:spcPts val="0"/>
              </a:spcBef>
              <a:spcAft>
                <a:spcPts val="0"/>
              </a:spcAft>
              <a:buNone/>
            </a:pPr>
            <a:endParaRPr sz="2200">
              <a:solidFill>
                <a:schemeClr val="lt1"/>
              </a:solidFill>
              <a:latin typeface="Roboto"/>
              <a:ea typeface="Roboto"/>
              <a:cs typeface="Roboto"/>
              <a:sym typeface="Roboto"/>
            </a:endParaRPr>
          </a:p>
          <a:p>
            <a:pPr marL="457200" lvl="0" indent="-368300" algn="l" rtl="0">
              <a:spcBef>
                <a:spcPts val="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Achievable: By breaking up the goal into milestones, we make it more attainable</a:t>
            </a:r>
            <a:endParaRPr sz="2200">
              <a:solidFill>
                <a:schemeClr val="lt1"/>
              </a:solidFill>
              <a:latin typeface="Roboto"/>
              <a:ea typeface="Roboto"/>
              <a:cs typeface="Roboto"/>
              <a:sym typeface="Roboto"/>
            </a:endParaRPr>
          </a:p>
          <a:p>
            <a:pPr marL="0" lvl="0" indent="0" algn="l" rtl="0">
              <a:spcBef>
                <a:spcPts val="0"/>
              </a:spcBef>
              <a:spcAft>
                <a:spcPts val="0"/>
              </a:spcAft>
              <a:buNone/>
            </a:pPr>
            <a:endParaRPr sz="2200">
              <a:solidFill>
                <a:schemeClr val="lt1"/>
              </a:solidFill>
              <a:latin typeface="Roboto"/>
              <a:ea typeface="Roboto"/>
              <a:cs typeface="Roboto"/>
              <a:sym typeface="Roboto"/>
            </a:endParaRPr>
          </a:p>
          <a:p>
            <a:pPr marL="457200" lvl="0" indent="-368300" algn="l" rtl="0">
              <a:spcBef>
                <a:spcPts val="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Relevant: Includes connection to broader mission</a:t>
            </a:r>
            <a:endParaRPr sz="2200">
              <a:solidFill>
                <a:schemeClr val="lt1"/>
              </a:solidFill>
              <a:latin typeface="Roboto"/>
              <a:ea typeface="Roboto"/>
              <a:cs typeface="Roboto"/>
              <a:sym typeface="Roboto"/>
            </a:endParaRPr>
          </a:p>
          <a:p>
            <a:pPr marL="457200" lvl="0" indent="0" algn="l" rtl="0">
              <a:spcBef>
                <a:spcPts val="0"/>
              </a:spcBef>
              <a:spcAft>
                <a:spcPts val="0"/>
              </a:spcAft>
              <a:buNone/>
            </a:pPr>
            <a:endParaRPr sz="2200">
              <a:solidFill>
                <a:schemeClr val="lt1"/>
              </a:solidFill>
              <a:latin typeface="Roboto"/>
              <a:ea typeface="Roboto"/>
              <a:cs typeface="Roboto"/>
              <a:sym typeface="Roboto"/>
            </a:endParaRPr>
          </a:p>
          <a:p>
            <a:pPr marL="457200" lvl="0" indent="-368300" algn="l" rtl="0">
              <a:spcBef>
                <a:spcPts val="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Time-Bound: Clear target dates for accomplishing goal</a:t>
            </a:r>
            <a:endParaRPr sz="220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1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013300f3b2_0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a:t>FORM 4 – Capacity Building Plan and Budget</a:t>
            </a:r>
            <a:endParaRPr/>
          </a:p>
        </p:txBody>
      </p:sp>
      <p:pic>
        <p:nvPicPr>
          <p:cNvPr id="434" name="Google Shape;434;g1013300f3b2_0_24"/>
          <p:cNvPicPr preferRelativeResize="0"/>
          <p:nvPr/>
        </p:nvPicPr>
        <p:blipFill>
          <a:blip r:embed="rId3">
            <a:alphaModFix/>
          </a:blip>
          <a:stretch>
            <a:fillRect/>
          </a:stretch>
        </p:blipFill>
        <p:spPr>
          <a:xfrm>
            <a:off x="1668888" y="1995625"/>
            <a:ext cx="8854220" cy="4862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100bf98f999_0_171"/>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119" name="Google Shape;119;g100bf98f999_0_171"/>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20" name="Google Shape;120;g100bf98f999_0_171"/>
          <p:cNvSpPr txBox="1"/>
          <p:nvPr/>
        </p:nvSpPr>
        <p:spPr>
          <a:xfrm>
            <a:off x="-1253975" y="0"/>
            <a:ext cx="12849600" cy="1586100"/>
          </a:xfrm>
          <a:prstGeom prst="rect">
            <a:avLst/>
          </a:prstGeom>
          <a:noFill/>
          <a:ln>
            <a:noFill/>
          </a:ln>
        </p:spPr>
        <p:txBody>
          <a:bodyPr spcFirstLastPara="1" wrap="square" lIns="91425" tIns="45700" rIns="91425" bIns="45700" anchor="t" anchorCtr="0">
            <a:spAutoFit/>
          </a:bodyPr>
          <a:lstStyle/>
          <a:p>
            <a:pPr marL="457200" marR="0" lvl="0" indent="0" algn="ctr" rtl="0">
              <a:lnSpc>
                <a:spcPct val="114000"/>
              </a:lnSpc>
              <a:spcBef>
                <a:spcPts val="0"/>
              </a:spcBef>
              <a:spcAft>
                <a:spcPts val="0"/>
              </a:spcAft>
              <a:buNone/>
            </a:pPr>
            <a:r>
              <a:rPr lang="en-US" sz="3200" b="1" i="0" u="none" strike="noStrike" cap="none">
                <a:solidFill>
                  <a:schemeClr val="dk1"/>
                </a:solidFill>
                <a:latin typeface="Arial"/>
                <a:ea typeface="Arial"/>
                <a:cs typeface="Arial"/>
                <a:sym typeface="Arial"/>
              </a:rPr>
              <a:t>Welcome and The Children’s Trust of Alachua County Overview</a:t>
            </a:r>
            <a:endParaRPr/>
          </a:p>
          <a:p>
            <a:pPr marL="457200" marR="0" lvl="0" indent="0" algn="just" rtl="0">
              <a:lnSpc>
                <a:spcPct val="114000"/>
              </a:lnSpc>
              <a:spcBef>
                <a:spcPts val="730"/>
              </a:spcBef>
              <a:spcAft>
                <a:spcPts val="0"/>
              </a:spcAft>
              <a:buNone/>
            </a:pPr>
            <a:endParaRPr sz="1800" b="1" i="0" u="none" strike="noStrike" cap="none">
              <a:solidFill>
                <a:schemeClr val="dk1"/>
              </a:solidFill>
              <a:latin typeface="Arial"/>
              <a:ea typeface="Arial"/>
              <a:cs typeface="Arial"/>
              <a:sym typeface="Arial"/>
            </a:endParaRPr>
          </a:p>
        </p:txBody>
      </p:sp>
      <p:sp>
        <p:nvSpPr>
          <p:cNvPr id="121" name="Google Shape;121;g100bf98f999_0_171"/>
          <p:cNvSpPr txBox="1"/>
          <p:nvPr/>
        </p:nvSpPr>
        <p:spPr>
          <a:xfrm>
            <a:off x="685800" y="1407695"/>
            <a:ext cx="10910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https://www.childrenstrustofalachuacounty.us/</a:t>
            </a:r>
            <a:r>
              <a:rPr lang="en-US" sz="4000" b="0" i="0" u="none" strike="noStrike" cap="none">
                <a:solidFill>
                  <a:schemeClr val="dk1"/>
                </a:solidFill>
                <a:latin typeface="Calibri"/>
                <a:ea typeface="Calibri"/>
                <a:cs typeface="Calibri"/>
                <a:sym typeface="Calibri"/>
              </a:rPr>
              <a:t> </a:t>
            </a:r>
            <a:endParaRPr/>
          </a:p>
        </p:txBody>
      </p:sp>
      <p:pic>
        <p:nvPicPr>
          <p:cNvPr id="122" name="Google Shape;122;g100bf98f999_0_171"/>
          <p:cNvPicPr preferRelativeResize="0"/>
          <p:nvPr/>
        </p:nvPicPr>
        <p:blipFill>
          <a:blip r:embed="rId6">
            <a:alphaModFix/>
          </a:blip>
          <a:stretch>
            <a:fillRect/>
          </a:stretch>
        </p:blipFill>
        <p:spPr>
          <a:xfrm>
            <a:off x="1757225" y="2268095"/>
            <a:ext cx="7783627" cy="400436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g101098bc9dd_0_140"/>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40" name="Google Shape;440;g101098bc9dd_0_140"/>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g101098bc9dd_0_140"/>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42" name="Google Shape;442;g101098bc9dd_0_140"/>
          <p:cNvSpPr txBox="1">
            <a:spLocks noGrp="1"/>
          </p:cNvSpPr>
          <p:nvPr>
            <p:ph type="title"/>
          </p:nvPr>
        </p:nvSpPr>
        <p:spPr>
          <a:xfrm>
            <a:off x="362625" y="2537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Program Budget</a:t>
            </a:r>
            <a:endParaRPr sz="3500" b="1">
              <a:latin typeface="Roboto"/>
              <a:ea typeface="Roboto"/>
              <a:cs typeface="Roboto"/>
              <a:sym typeface="Roboto"/>
            </a:endParaRPr>
          </a:p>
        </p:txBody>
      </p:sp>
      <p:sp>
        <p:nvSpPr>
          <p:cNvPr id="443" name="Google Shape;443;g101098bc9dd_0_140"/>
          <p:cNvSpPr txBox="1"/>
          <p:nvPr/>
        </p:nvSpPr>
        <p:spPr>
          <a:xfrm>
            <a:off x="817500" y="1006650"/>
            <a:ext cx="10361100" cy="22779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434343"/>
              </a:buClr>
              <a:buSzPts val="1700"/>
              <a:buFont typeface="Roboto"/>
              <a:buAutoNum type="arabicPeriod"/>
            </a:pPr>
            <a:r>
              <a:rPr lang="en-US" sz="1700">
                <a:solidFill>
                  <a:srgbClr val="434343"/>
                </a:solidFill>
                <a:latin typeface="Roboto"/>
                <a:ea typeface="Roboto"/>
                <a:cs typeface="Roboto"/>
                <a:sym typeface="Roboto"/>
              </a:rPr>
              <a:t>Enter your program revenue and expenses. </a:t>
            </a:r>
            <a:endParaRPr sz="1700">
              <a:solidFill>
                <a:srgbClr val="434343"/>
              </a:solidFill>
              <a:latin typeface="Roboto"/>
              <a:ea typeface="Roboto"/>
              <a:cs typeface="Roboto"/>
              <a:sym typeface="Roboto"/>
            </a:endParaRPr>
          </a:p>
          <a:p>
            <a:pPr marL="914400" lvl="1" indent="-336550" algn="l" rtl="0">
              <a:spcBef>
                <a:spcPts val="0"/>
              </a:spcBef>
              <a:spcAft>
                <a:spcPts val="0"/>
              </a:spcAft>
              <a:buClr>
                <a:srgbClr val="434343"/>
              </a:buClr>
              <a:buSzPts val="1700"/>
              <a:buFont typeface="Roboto"/>
              <a:buAutoNum type="alphaLcPeriod"/>
            </a:pPr>
            <a:r>
              <a:rPr lang="en-US" sz="1700">
                <a:solidFill>
                  <a:srgbClr val="434343"/>
                </a:solidFill>
                <a:latin typeface="Roboto"/>
                <a:ea typeface="Roboto"/>
                <a:cs typeface="Roboto"/>
                <a:sym typeface="Roboto"/>
              </a:rPr>
              <a:t>Programs will be awarded 20% of their verified OST program revenues in the previous year to support capacity building program planning. If the program OST budget is over $150,000, indirect planning funding will be capped at $30,000.  If the program OST budget is under $25,000, indirect planning funding will be $5,000.</a:t>
            </a:r>
            <a:endParaRPr sz="1700">
              <a:solidFill>
                <a:srgbClr val="434343"/>
              </a:solidFill>
              <a:latin typeface="Roboto"/>
              <a:ea typeface="Roboto"/>
              <a:cs typeface="Roboto"/>
              <a:sym typeface="Roboto"/>
            </a:endParaRPr>
          </a:p>
          <a:p>
            <a:pPr marL="914400" lvl="1" indent="-336550" algn="l" rtl="0">
              <a:spcBef>
                <a:spcPts val="0"/>
              </a:spcBef>
              <a:spcAft>
                <a:spcPts val="0"/>
              </a:spcAft>
              <a:buClr>
                <a:srgbClr val="434343"/>
              </a:buClr>
              <a:buSzPts val="1700"/>
              <a:buFont typeface="Roboto"/>
              <a:buAutoNum type="alphaLcPeriod"/>
            </a:pPr>
            <a:r>
              <a:rPr lang="en-US" sz="1700">
                <a:solidFill>
                  <a:srgbClr val="434343"/>
                </a:solidFill>
                <a:latin typeface="Roboto"/>
                <a:ea typeface="Roboto"/>
                <a:cs typeface="Roboto"/>
                <a:sym typeface="Roboto"/>
              </a:rPr>
              <a:t>Providers will be compensated upon completion of deliverables identified on their capacity building plans.</a:t>
            </a:r>
            <a:endParaRPr sz="1700">
              <a:solidFill>
                <a:srgbClr val="434343"/>
              </a:solidFill>
              <a:latin typeface="Roboto"/>
              <a:ea typeface="Roboto"/>
              <a:cs typeface="Roboto"/>
              <a:sym typeface="Roboto"/>
            </a:endParaRPr>
          </a:p>
          <a:p>
            <a:pPr marL="0" lvl="0" indent="0" algn="l" rtl="0">
              <a:spcBef>
                <a:spcPts val="0"/>
              </a:spcBef>
              <a:spcAft>
                <a:spcPts val="0"/>
              </a:spcAft>
              <a:buNone/>
            </a:pPr>
            <a:endParaRPr sz="1700">
              <a:solidFill>
                <a:srgbClr val="434343"/>
              </a:solidFill>
              <a:latin typeface="Roboto"/>
              <a:ea typeface="Roboto"/>
              <a:cs typeface="Roboto"/>
              <a:sym typeface="Roboto"/>
            </a:endParaRPr>
          </a:p>
        </p:txBody>
      </p:sp>
      <p:pic>
        <p:nvPicPr>
          <p:cNvPr id="444" name="Google Shape;444;g101098bc9dd_0_140"/>
          <p:cNvPicPr preferRelativeResize="0"/>
          <p:nvPr/>
        </p:nvPicPr>
        <p:blipFill>
          <a:blip r:embed="rId5">
            <a:alphaModFix/>
          </a:blip>
          <a:stretch>
            <a:fillRect/>
          </a:stretch>
        </p:blipFill>
        <p:spPr>
          <a:xfrm>
            <a:off x="1256288" y="3284551"/>
            <a:ext cx="9245824" cy="273950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101098bc9dd_0_149"/>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50" name="Google Shape;450;g101098bc9dd_0_149"/>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1" name="Google Shape;451;g101098bc9dd_0_149"/>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52" name="Google Shape;452;g101098bc9dd_0_149"/>
          <p:cNvSpPr txBox="1">
            <a:spLocks noGrp="1"/>
          </p:cNvSpPr>
          <p:nvPr>
            <p:ph type="title"/>
          </p:nvPr>
        </p:nvSpPr>
        <p:spPr>
          <a:xfrm>
            <a:off x="362625" y="2537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Quality Standards with a Known Direct Cost</a:t>
            </a:r>
            <a:endParaRPr sz="3500" b="1">
              <a:latin typeface="Roboto"/>
              <a:ea typeface="Roboto"/>
              <a:cs typeface="Roboto"/>
              <a:sym typeface="Roboto"/>
            </a:endParaRPr>
          </a:p>
        </p:txBody>
      </p:sp>
      <p:sp>
        <p:nvSpPr>
          <p:cNvPr id="453" name="Google Shape;453;g101098bc9dd_0_149"/>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457200" lvl="0" indent="0" algn="just" rtl="0">
              <a:lnSpc>
                <a:spcPct val="115000"/>
              </a:lnSpc>
              <a:spcBef>
                <a:spcPts val="0"/>
              </a:spcBef>
              <a:spcAft>
                <a:spcPts val="0"/>
              </a:spcAft>
              <a:buSzPts val="1800"/>
              <a:buNone/>
            </a:pPr>
            <a:endParaRPr sz="1800">
              <a:latin typeface="Roboto"/>
              <a:ea typeface="Roboto"/>
              <a:cs typeface="Roboto"/>
              <a:sym typeface="Roboto"/>
            </a:endParaRPr>
          </a:p>
          <a:p>
            <a:pPr marL="0" lvl="0" indent="0" algn="l" rtl="0">
              <a:lnSpc>
                <a:spcPct val="115000"/>
              </a:lnSpc>
              <a:spcBef>
                <a:spcPts val="0"/>
              </a:spcBef>
              <a:spcAft>
                <a:spcPts val="0"/>
              </a:spcAft>
              <a:buSzPts val="1800"/>
              <a:buNone/>
            </a:pPr>
            <a:endParaRPr sz="1800">
              <a:latin typeface="Roboto"/>
              <a:ea typeface="Roboto"/>
              <a:cs typeface="Roboto"/>
              <a:sym typeface="Roboto"/>
            </a:endParaRPr>
          </a:p>
        </p:txBody>
      </p:sp>
      <p:sp>
        <p:nvSpPr>
          <p:cNvPr id="454" name="Google Shape;454;g101098bc9dd_0_149"/>
          <p:cNvSpPr txBox="1"/>
          <p:nvPr/>
        </p:nvSpPr>
        <p:spPr>
          <a:xfrm>
            <a:off x="752700" y="981600"/>
            <a:ext cx="106866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434343"/>
                </a:solidFill>
                <a:latin typeface="Roboto"/>
                <a:ea typeface="Roboto"/>
                <a:cs typeface="Roboto"/>
                <a:sym typeface="Roboto"/>
              </a:rPr>
              <a:t>Programs will be awarded direct costs to support the implementation of specific activities associated with obtaining DCF Licensing and/or ELC School Readiness contracts. CTAC will pay for all reasonable costs, but they must be estimated at time of contracting and approved in advance by contract manager. </a:t>
            </a:r>
            <a:endParaRPr sz="1800">
              <a:solidFill>
                <a:srgbClr val="434343"/>
              </a:solidFill>
              <a:latin typeface="Roboto"/>
              <a:ea typeface="Roboto"/>
              <a:cs typeface="Roboto"/>
              <a:sym typeface="Roboto"/>
            </a:endParaRPr>
          </a:p>
          <a:p>
            <a:pPr marL="457200" lvl="0"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Providers will be compensated for direct costs on a cost-reimbursement basis with appropriate documentation. </a:t>
            </a:r>
            <a:endParaRPr sz="1800">
              <a:solidFill>
                <a:srgbClr val="434343"/>
              </a:solidFill>
              <a:latin typeface="Roboto"/>
              <a:ea typeface="Roboto"/>
              <a:cs typeface="Roboto"/>
              <a:sym typeface="Roboto"/>
            </a:endParaRPr>
          </a:p>
          <a:p>
            <a:pPr marL="457200" lvl="0"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Providers can receive an initial advance of 25% of direct costs but reimbursements must be trued up before additional payments are made. Payments in excess of the trued-up value will need to be returned to the CTAC at the conclusion of the contract.</a:t>
            </a: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p:txBody>
      </p:sp>
      <p:pic>
        <p:nvPicPr>
          <p:cNvPr id="455" name="Google Shape;455;g101098bc9dd_0_149"/>
          <p:cNvPicPr preferRelativeResize="0"/>
          <p:nvPr/>
        </p:nvPicPr>
        <p:blipFill>
          <a:blip r:embed="rId5">
            <a:alphaModFix/>
          </a:blip>
          <a:stretch>
            <a:fillRect/>
          </a:stretch>
        </p:blipFill>
        <p:spPr>
          <a:xfrm>
            <a:off x="137625" y="3737948"/>
            <a:ext cx="12192001" cy="254910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g101098bc9dd_0_159"/>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61" name="Google Shape;461;g101098bc9dd_0_159"/>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2" name="Google Shape;462;g101098bc9dd_0_159"/>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63" name="Google Shape;463;g101098bc9dd_0_159"/>
          <p:cNvSpPr txBox="1">
            <a:spLocks noGrp="1"/>
          </p:cNvSpPr>
          <p:nvPr>
            <p:ph type="title"/>
          </p:nvPr>
        </p:nvSpPr>
        <p:spPr>
          <a:xfrm>
            <a:off x="362625" y="2537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Quality Standards with Indirect Planning Costs</a:t>
            </a:r>
            <a:endParaRPr sz="3500" b="1">
              <a:latin typeface="Roboto"/>
              <a:ea typeface="Roboto"/>
              <a:cs typeface="Roboto"/>
              <a:sym typeface="Roboto"/>
            </a:endParaRPr>
          </a:p>
        </p:txBody>
      </p:sp>
      <p:sp>
        <p:nvSpPr>
          <p:cNvPr id="464" name="Google Shape;464;g101098bc9dd_0_159"/>
          <p:cNvSpPr txBox="1"/>
          <p:nvPr/>
        </p:nvSpPr>
        <p:spPr>
          <a:xfrm>
            <a:off x="866450" y="967450"/>
            <a:ext cx="103611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The estimated amount of indirect planning costs will calculate based on the number of elements selected. Each goal identified on the capacity building plan will be assigned a funding value at time of contracting based on the number of goals included in the plan.	</a:t>
            </a:r>
            <a:endParaRPr sz="1800">
              <a:solidFill>
                <a:srgbClr val="434343"/>
              </a:solidFill>
              <a:latin typeface="Roboto"/>
              <a:ea typeface="Roboto"/>
              <a:cs typeface="Roboto"/>
              <a:sym typeface="Roboto"/>
            </a:endParaRPr>
          </a:p>
          <a:p>
            <a:pPr marL="457200" lvl="0"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It is important to keep this amount in mind as you are prioritizing elements and developing goals, tasks and timelines for your action plan. </a:t>
            </a:r>
            <a:endParaRPr sz="1800">
              <a:solidFill>
                <a:srgbClr val="434343"/>
              </a:solidFill>
              <a:latin typeface="Roboto"/>
              <a:ea typeface="Roboto"/>
              <a:cs typeface="Roboto"/>
              <a:sym typeface="Roboto"/>
            </a:endParaRPr>
          </a:p>
          <a:p>
            <a:pPr marL="457200" lvl="0"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Funding allocated to planning costs will be </a:t>
            </a:r>
            <a:r>
              <a:rPr lang="en-US" sz="1800" b="1">
                <a:solidFill>
                  <a:srgbClr val="434343"/>
                </a:solidFill>
                <a:latin typeface="Roboto"/>
                <a:ea typeface="Roboto"/>
                <a:cs typeface="Roboto"/>
                <a:sym typeface="Roboto"/>
              </a:rPr>
              <a:t>evenly split among the elements selected. </a:t>
            </a:r>
            <a:endParaRPr sz="1800" b="1">
              <a:solidFill>
                <a:srgbClr val="434343"/>
              </a:solidFill>
              <a:latin typeface="Roboto"/>
              <a:ea typeface="Roboto"/>
              <a:cs typeface="Roboto"/>
              <a:sym typeface="Roboto"/>
            </a:endParaRPr>
          </a:p>
          <a:p>
            <a:pPr marL="914400" lvl="1"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For example, if you have $10,000 in planning costs and select 5 elements, you will have $2,000 allocated for each element.</a:t>
            </a:r>
            <a:endParaRPr sz="1800">
              <a:solidFill>
                <a:srgbClr val="434343"/>
              </a:solidFill>
              <a:latin typeface="Roboto"/>
              <a:ea typeface="Roboto"/>
              <a:cs typeface="Roboto"/>
              <a:sym typeface="Roboto"/>
            </a:endParaRPr>
          </a:p>
          <a:p>
            <a:pPr marL="457200" lvl="0" indent="-342900" algn="l" rtl="0">
              <a:spcBef>
                <a:spcPts val="0"/>
              </a:spcBef>
              <a:spcAft>
                <a:spcPts val="0"/>
              </a:spcAft>
              <a:buClr>
                <a:srgbClr val="434343"/>
              </a:buClr>
              <a:buSzPts val="1800"/>
              <a:buFont typeface="Roboto"/>
              <a:buChar char="●"/>
            </a:pPr>
            <a:r>
              <a:rPr lang="en-US" sz="1800">
                <a:solidFill>
                  <a:srgbClr val="434343"/>
                </a:solidFill>
                <a:latin typeface="Roboto"/>
                <a:ea typeface="Roboto"/>
                <a:cs typeface="Roboto"/>
                <a:sym typeface="Roboto"/>
              </a:rPr>
              <a:t>Providers will be compensated upon completion of deliverables identified on their capacity building plans. 		</a:t>
            </a:r>
            <a:endParaRPr sz="1800">
              <a:solidFill>
                <a:srgbClr val="434343"/>
              </a:solidFill>
              <a:latin typeface="Roboto"/>
              <a:ea typeface="Roboto"/>
              <a:cs typeface="Roboto"/>
              <a:sym typeface="Roboto"/>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p:txBody>
      </p:sp>
      <p:pic>
        <p:nvPicPr>
          <p:cNvPr id="465" name="Google Shape;465;g101098bc9dd_0_159"/>
          <p:cNvPicPr preferRelativeResize="0"/>
          <p:nvPr/>
        </p:nvPicPr>
        <p:blipFill>
          <a:blip r:embed="rId5">
            <a:alphaModFix/>
          </a:blip>
          <a:stretch>
            <a:fillRect/>
          </a:stretch>
        </p:blipFill>
        <p:spPr>
          <a:xfrm>
            <a:off x="1256288" y="3937176"/>
            <a:ext cx="9245824" cy="2739508"/>
          </a:xfrm>
          <a:prstGeom prst="rect">
            <a:avLst/>
          </a:prstGeom>
          <a:noFill/>
          <a:ln>
            <a:noFill/>
          </a:ln>
        </p:spPr>
      </p:pic>
      <p:sp>
        <p:nvSpPr>
          <p:cNvPr id="466" name="Google Shape;466;g101098bc9dd_0_159"/>
          <p:cNvSpPr/>
          <p:nvPr/>
        </p:nvSpPr>
        <p:spPr>
          <a:xfrm>
            <a:off x="9167900" y="5850475"/>
            <a:ext cx="1402800" cy="512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g101098bc9dd_0_169"/>
          <p:cNvPicPr preferRelativeResize="0"/>
          <p:nvPr/>
        </p:nvPicPr>
        <p:blipFill rotWithShape="1">
          <a:blip r:embed="rId3">
            <a:alphaModFix/>
          </a:blip>
          <a:srcRect/>
          <a:stretch/>
        </p:blipFill>
        <p:spPr>
          <a:xfrm>
            <a:off x="10999503" y="-29975"/>
            <a:ext cx="1192497" cy="1119171"/>
          </a:xfrm>
          <a:prstGeom prst="rect">
            <a:avLst/>
          </a:prstGeom>
          <a:noFill/>
          <a:ln>
            <a:noFill/>
          </a:ln>
        </p:spPr>
      </p:pic>
      <p:sp>
        <p:nvSpPr>
          <p:cNvPr id="472" name="Google Shape;472;g101098bc9dd_0_169"/>
          <p:cNvSpPr/>
          <p:nvPr/>
        </p:nvSpPr>
        <p:spPr>
          <a:xfrm rot="1014322">
            <a:off x="5542976" y="-15592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3" name="Google Shape;473;g101098bc9dd_0_169"/>
          <p:cNvPicPr preferRelativeResize="0"/>
          <p:nvPr/>
        </p:nvPicPr>
        <p:blipFill rotWithShape="1">
          <a:blip r:embed="rId4">
            <a:alphaModFix/>
          </a:blip>
          <a:srcRect/>
          <a:stretch/>
        </p:blipFill>
        <p:spPr>
          <a:xfrm>
            <a:off x="0" y="6363163"/>
            <a:ext cx="12344401" cy="837447"/>
          </a:xfrm>
          <a:prstGeom prst="rect">
            <a:avLst/>
          </a:prstGeom>
          <a:noFill/>
          <a:ln>
            <a:noFill/>
          </a:ln>
        </p:spPr>
      </p:pic>
      <p:sp>
        <p:nvSpPr>
          <p:cNvPr id="474" name="Google Shape;474;g101098bc9dd_0_169"/>
          <p:cNvSpPr txBox="1">
            <a:spLocks noGrp="1"/>
          </p:cNvSpPr>
          <p:nvPr>
            <p:ph type="title"/>
          </p:nvPr>
        </p:nvSpPr>
        <p:spPr>
          <a:xfrm>
            <a:off x="362625" y="2537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Completing the Capacity Building Plan</a:t>
            </a:r>
            <a:endParaRPr sz="3500" b="1">
              <a:latin typeface="Roboto"/>
              <a:ea typeface="Roboto"/>
              <a:cs typeface="Roboto"/>
              <a:sym typeface="Roboto"/>
            </a:endParaRPr>
          </a:p>
        </p:txBody>
      </p:sp>
      <p:sp>
        <p:nvSpPr>
          <p:cNvPr id="475" name="Google Shape;475;g101098bc9dd_0_169"/>
          <p:cNvSpPr txBox="1">
            <a:spLocks noGrp="1"/>
          </p:cNvSpPr>
          <p:nvPr>
            <p:ph type="body" idx="1"/>
          </p:nvPr>
        </p:nvSpPr>
        <p:spPr>
          <a:xfrm>
            <a:off x="478425" y="1043875"/>
            <a:ext cx="11510400" cy="4710300"/>
          </a:xfrm>
          <a:prstGeom prst="rect">
            <a:avLst/>
          </a:prstGeom>
          <a:noFill/>
          <a:ln>
            <a:noFill/>
          </a:ln>
        </p:spPr>
        <p:txBody>
          <a:bodyPr spcFirstLastPara="1" wrap="square" lIns="91425" tIns="45700" rIns="91425" bIns="45700" anchor="t" anchorCtr="0">
            <a:noAutofit/>
          </a:bodyPr>
          <a:lstStyle/>
          <a:p>
            <a:pPr marL="457200" lvl="0" indent="0" algn="just" rtl="0">
              <a:lnSpc>
                <a:spcPct val="115000"/>
              </a:lnSpc>
              <a:spcBef>
                <a:spcPts val="0"/>
              </a:spcBef>
              <a:spcAft>
                <a:spcPts val="0"/>
              </a:spcAft>
              <a:buSzPts val="1800"/>
              <a:buNone/>
            </a:pPr>
            <a:endParaRPr sz="1800">
              <a:latin typeface="Roboto"/>
              <a:ea typeface="Roboto"/>
              <a:cs typeface="Roboto"/>
              <a:sym typeface="Roboto"/>
            </a:endParaRPr>
          </a:p>
          <a:p>
            <a:pPr marL="0" lvl="0" indent="0" algn="l" rtl="0">
              <a:lnSpc>
                <a:spcPct val="115000"/>
              </a:lnSpc>
              <a:spcBef>
                <a:spcPts val="0"/>
              </a:spcBef>
              <a:spcAft>
                <a:spcPts val="0"/>
              </a:spcAft>
              <a:buSzPts val="1800"/>
              <a:buNone/>
            </a:pPr>
            <a:endParaRPr sz="1800">
              <a:latin typeface="Roboto"/>
              <a:ea typeface="Roboto"/>
              <a:cs typeface="Roboto"/>
              <a:sym typeface="Roboto"/>
            </a:endParaRPr>
          </a:p>
        </p:txBody>
      </p:sp>
      <p:sp>
        <p:nvSpPr>
          <p:cNvPr id="476" name="Google Shape;476;g101098bc9dd_0_169"/>
          <p:cNvSpPr txBox="1"/>
          <p:nvPr/>
        </p:nvSpPr>
        <p:spPr>
          <a:xfrm>
            <a:off x="472275" y="1181025"/>
            <a:ext cx="10296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Roboto"/>
                <a:ea typeface="Roboto"/>
                <a:cs typeface="Roboto"/>
                <a:sym typeface="Roboto"/>
              </a:rPr>
              <a:t>As you identify all of the standards for your capacity building plan and add in all required information for each standard, the proposed funding amount table will reflect your changes.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p:txBody>
      </p:sp>
      <p:pic>
        <p:nvPicPr>
          <p:cNvPr id="477" name="Google Shape;477;g101098bc9dd_0_169"/>
          <p:cNvPicPr preferRelativeResize="0"/>
          <p:nvPr/>
        </p:nvPicPr>
        <p:blipFill>
          <a:blip r:embed="rId5">
            <a:alphaModFix/>
          </a:blip>
          <a:stretch>
            <a:fillRect/>
          </a:stretch>
        </p:blipFill>
        <p:spPr>
          <a:xfrm>
            <a:off x="2873750" y="2034388"/>
            <a:ext cx="6444501" cy="40628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1013300f3b2_0_42"/>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483" name="Google Shape;483;g1013300f3b2_0_42"/>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4" name="Google Shape;484;g1013300f3b2_0_42"/>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485" name="Google Shape;485;g1013300f3b2_0_42"/>
          <p:cNvSpPr txBox="1">
            <a:spLocks noGrp="1"/>
          </p:cNvSpPr>
          <p:nvPr>
            <p:ph type="title"/>
          </p:nvPr>
        </p:nvSpPr>
        <p:spPr>
          <a:xfrm>
            <a:off x="530375" y="2047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Apply to Today</a:t>
            </a:r>
            <a:endParaRPr sz="3500" b="1">
              <a:latin typeface="Roboto"/>
              <a:ea typeface="Roboto"/>
              <a:cs typeface="Roboto"/>
              <a:sym typeface="Roboto"/>
            </a:endParaRPr>
          </a:p>
        </p:txBody>
      </p:sp>
      <p:pic>
        <p:nvPicPr>
          <p:cNvPr id="486" name="Google Shape;486;g1013300f3b2_0_42"/>
          <p:cNvPicPr preferRelativeResize="0"/>
          <p:nvPr/>
        </p:nvPicPr>
        <p:blipFill>
          <a:blip r:embed="rId5">
            <a:alphaModFix/>
          </a:blip>
          <a:stretch>
            <a:fillRect/>
          </a:stretch>
        </p:blipFill>
        <p:spPr>
          <a:xfrm>
            <a:off x="361144" y="1228600"/>
            <a:ext cx="11070779" cy="4660674"/>
          </a:xfrm>
          <a:prstGeom prst="rect">
            <a:avLst/>
          </a:prstGeom>
          <a:noFill/>
          <a:ln>
            <a:noFill/>
          </a:ln>
        </p:spPr>
      </p:pic>
      <p:sp>
        <p:nvSpPr>
          <p:cNvPr id="487" name="Google Shape;487;g1013300f3b2_0_42"/>
          <p:cNvSpPr txBox="1"/>
          <p:nvPr/>
        </p:nvSpPr>
        <p:spPr>
          <a:xfrm>
            <a:off x="675525" y="5820350"/>
            <a:ext cx="9850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https://www.childrenstrustofalachuacounty.us/programs/page/itn-2022-01-youth-development-capacity-building</a:t>
            </a:r>
            <a:endParaRPr sz="17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gf259c770c1_0_0"/>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493" name="Google Shape;493;gf259c770c1_0_0"/>
          <p:cNvSpPr/>
          <p:nvPr/>
        </p:nvSpPr>
        <p:spPr>
          <a:xfrm rot="1014322">
            <a:off x="5542876" y="-12597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4" name="Google Shape;494;gf259c770c1_0_0"/>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495" name="Google Shape;495;gf259c770c1_0_0"/>
          <p:cNvSpPr txBox="1">
            <a:spLocks noGrp="1"/>
          </p:cNvSpPr>
          <p:nvPr>
            <p:ph type="title"/>
          </p:nvPr>
        </p:nvSpPr>
        <p:spPr>
          <a:xfrm>
            <a:off x="530375" y="2047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Apply to Today</a:t>
            </a:r>
            <a:endParaRPr sz="3500" b="1">
              <a:latin typeface="Roboto"/>
              <a:ea typeface="Roboto"/>
              <a:cs typeface="Roboto"/>
              <a:sym typeface="Roboto"/>
            </a:endParaRPr>
          </a:p>
        </p:txBody>
      </p:sp>
      <p:sp>
        <p:nvSpPr>
          <p:cNvPr id="496" name="Google Shape;496;gf259c770c1_0_0"/>
          <p:cNvSpPr txBox="1"/>
          <p:nvPr/>
        </p:nvSpPr>
        <p:spPr>
          <a:xfrm>
            <a:off x="675525" y="6169650"/>
            <a:ext cx="9850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https://www.childrenstrustofalachuacounty.us/programs/page/itn-2022-01-youth-development-capacity-building</a:t>
            </a:r>
            <a:endParaRPr>
              <a:latin typeface="Calibri"/>
              <a:ea typeface="Calibri"/>
              <a:cs typeface="Calibri"/>
              <a:sym typeface="Calibri"/>
            </a:endParaRPr>
          </a:p>
        </p:txBody>
      </p:sp>
      <p:pic>
        <p:nvPicPr>
          <p:cNvPr id="497" name="Google Shape;497;gf259c770c1_0_0"/>
          <p:cNvPicPr preferRelativeResize="0"/>
          <p:nvPr/>
        </p:nvPicPr>
        <p:blipFill>
          <a:blip r:embed="rId5">
            <a:alphaModFix/>
          </a:blip>
          <a:stretch>
            <a:fillRect/>
          </a:stretch>
        </p:blipFill>
        <p:spPr>
          <a:xfrm>
            <a:off x="233575" y="1333575"/>
            <a:ext cx="10734400" cy="46730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f05ba4bbb2_0_3183"/>
          <p:cNvSpPr/>
          <p:nvPr/>
        </p:nvSpPr>
        <p:spPr>
          <a:xfrm>
            <a:off x="0" y="0"/>
            <a:ext cx="5259300" cy="6424800"/>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3" name="Google Shape;503;gf05ba4bbb2_0_3183"/>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504" name="Google Shape;504;gf05ba4bbb2_0_3183"/>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505" name="Google Shape;505;gf05ba4bbb2_0_3183"/>
          <p:cNvSpPr txBox="1">
            <a:spLocks noGrp="1"/>
          </p:cNvSpPr>
          <p:nvPr>
            <p:ph type="title"/>
          </p:nvPr>
        </p:nvSpPr>
        <p:spPr>
          <a:xfrm>
            <a:off x="234900" y="2851350"/>
            <a:ext cx="4789500" cy="7221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Questions?</a:t>
            </a:r>
            <a:endParaRPr sz="3800" b="1">
              <a:latin typeface="Roboto"/>
              <a:ea typeface="Roboto"/>
              <a:cs typeface="Roboto"/>
              <a:sym typeface="Roboto"/>
            </a:endParaRPr>
          </a:p>
        </p:txBody>
      </p:sp>
      <p:pic>
        <p:nvPicPr>
          <p:cNvPr id="506" name="Google Shape;506;gf05ba4bbb2_0_3183"/>
          <p:cNvPicPr preferRelativeResize="0">
            <a:picLocks noGrp="1"/>
          </p:cNvPicPr>
          <p:nvPr>
            <p:ph type="pic" idx="2"/>
          </p:nvPr>
        </p:nvPicPr>
        <p:blipFill rotWithShape="1">
          <a:blip r:embed="rId5">
            <a:alphaModFix/>
          </a:blip>
          <a:srcRect l="2507" r="2507"/>
          <a:stretch/>
        </p:blipFill>
        <p:spPr>
          <a:xfrm>
            <a:off x="5660700" y="1119175"/>
            <a:ext cx="6005344" cy="47417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f05ba4bbb2_0_12"/>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28" name="Google Shape;128;gf05ba4bbb2_0_12"/>
          <p:cNvSpPr/>
          <p:nvPr/>
        </p:nvSpPr>
        <p:spPr>
          <a:xfrm rot="1014322">
            <a:off x="5542876" y="-12597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9" name="Google Shape;129;gf05ba4bbb2_0_12"/>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30" name="Google Shape;130;gf05ba4bbb2_0_12"/>
          <p:cNvSpPr txBox="1">
            <a:spLocks noGrp="1"/>
          </p:cNvSpPr>
          <p:nvPr>
            <p:ph type="title"/>
          </p:nvPr>
        </p:nvSpPr>
        <p:spPr>
          <a:xfrm>
            <a:off x="652200" y="3651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Background of Youth Development Collaborative</a:t>
            </a:r>
            <a:endParaRPr sz="3500" b="1">
              <a:latin typeface="Roboto"/>
              <a:ea typeface="Roboto"/>
              <a:cs typeface="Roboto"/>
              <a:sym typeface="Roboto"/>
            </a:endParaRPr>
          </a:p>
        </p:txBody>
      </p:sp>
      <p:sp>
        <p:nvSpPr>
          <p:cNvPr id="131" name="Google Shape;131;gf05ba4bbb2_0_12"/>
          <p:cNvSpPr txBox="1">
            <a:spLocks noGrp="1"/>
          </p:cNvSpPr>
          <p:nvPr>
            <p:ph type="body" idx="1"/>
          </p:nvPr>
        </p:nvSpPr>
        <p:spPr>
          <a:xfrm>
            <a:off x="652200" y="1406025"/>
            <a:ext cx="11040000" cy="43512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None/>
            </a:pPr>
            <a:r>
              <a:rPr lang="en-US" sz="2200">
                <a:solidFill>
                  <a:srgbClr val="434343"/>
                </a:solidFill>
                <a:latin typeface="Roboto"/>
                <a:ea typeface="Roboto"/>
                <a:cs typeface="Roboto"/>
                <a:sym typeface="Roboto"/>
              </a:rPr>
              <a:t>In September 2021, The Children’s Trust of Alachua County (CTAC) announced the start of the Youth Development Capacity Building Collaborative and opened applications to any eligible out-of-school time (OST) providers serving children in K to 12</a:t>
            </a:r>
            <a:r>
              <a:rPr lang="en-US" sz="2200" baseline="30000">
                <a:solidFill>
                  <a:srgbClr val="434343"/>
                </a:solidFill>
                <a:latin typeface="Roboto"/>
                <a:ea typeface="Roboto"/>
                <a:cs typeface="Roboto"/>
                <a:sym typeface="Roboto"/>
              </a:rPr>
              <a:t>th</a:t>
            </a:r>
            <a:r>
              <a:rPr lang="en-US" sz="2200">
                <a:solidFill>
                  <a:srgbClr val="434343"/>
                </a:solidFill>
                <a:latin typeface="Roboto"/>
                <a:ea typeface="Roboto"/>
                <a:cs typeface="Roboto"/>
                <a:sym typeface="Roboto"/>
              </a:rPr>
              <a:t> in Alachua County to participate in the collaborative. </a:t>
            </a:r>
            <a:endParaRPr sz="2200">
              <a:solidFill>
                <a:srgbClr val="434343"/>
              </a:solidFill>
              <a:latin typeface="Roboto"/>
              <a:ea typeface="Roboto"/>
              <a:cs typeface="Roboto"/>
              <a:sym typeface="Roboto"/>
            </a:endParaRPr>
          </a:p>
          <a:p>
            <a:pPr marL="0" lvl="0" indent="0" algn="l" rtl="0">
              <a:lnSpc>
                <a:spcPct val="107000"/>
              </a:lnSpc>
              <a:spcBef>
                <a:spcPts val="0"/>
              </a:spcBef>
              <a:spcAft>
                <a:spcPts val="0"/>
              </a:spcAft>
              <a:buNone/>
            </a:pPr>
            <a:endParaRPr sz="2200">
              <a:solidFill>
                <a:srgbClr val="434343"/>
              </a:solidFill>
              <a:latin typeface="Roboto"/>
              <a:ea typeface="Roboto"/>
              <a:cs typeface="Roboto"/>
              <a:sym typeface="Roboto"/>
            </a:endParaRPr>
          </a:p>
          <a:p>
            <a:pPr marL="0" lvl="0" indent="0" algn="l" rtl="0">
              <a:lnSpc>
                <a:spcPct val="107000"/>
              </a:lnSpc>
              <a:spcBef>
                <a:spcPts val="0"/>
              </a:spcBef>
              <a:spcAft>
                <a:spcPts val="0"/>
              </a:spcAft>
              <a:buNone/>
            </a:pPr>
            <a:r>
              <a:rPr lang="en-US" sz="2200">
                <a:solidFill>
                  <a:srgbClr val="434343"/>
                </a:solidFill>
                <a:latin typeface="Roboto"/>
                <a:ea typeface="Roboto"/>
                <a:cs typeface="Roboto"/>
                <a:sym typeface="Roboto"/>
              </a:rPr>
              <a:t>The goal of the collaborative is to enhance OST provider’s organizational capacity and strengthen the OST system across Alachua County by:</a:t>
            </a:r>
            <a:endParaRPr sz="2200">
              <a:solidFill>
                <a:srgbClr val="434343"/>
              </a:solidFill>
              <a:latin typeface="Roboto"/>
              <a:ea typeface="Roboto"/>
              <a:cs typeface="Roboto"/>
              <a:sym typeface="Roboto"/>
            </a:endParaRPr>
          </a:p>
          <a:p>
            <a:pPr marL="914400" lvl="0" indent="-368300" algn="l" rtl="0">
              <a:lnSpc>
                <a:spcPct val="107916"/>
              </a:lnSpc>
              <a:spcBef>
                <a:spcPts val="0"/>
              </a:spcBef>
              <a:spcAft>
                <a:spcPts val="0"/>
              </a:spcAft>
              <a:buClr>
                <a:srgbClr val="434343"/>
              </a:buClr>
              <a:buSzPts val="2200"/>
              <a:buFont typeface="Roboto"/>
              <a:buAutoNum type="arabicParenR"/>
            </a:pPr>
            <a:r>
              <a:rPr lang="en-US" sz="2200">
                <a:solidFill>
                  <a:srgbClr val="434343"/>
                </a:solidFill>
                <a:latin typeface="Roboto"/>
                <a:ea typeface="Roboto"/>
                <a:cs typeface="Roboto"/>
                <a:sym typeface="Roboto"/>
              </a:rPr>
              <a:t>Providing access to free training in key areas to improve organizational capacity</a:t>
            </a:r>
            <a:endParaRPr sz="2200">
              <a:solidFill>
                <a:srgbClr val="434343"/>
              </a:solidFill>
              <a:latin typeface="Roboto"/>
              <a:ea typeface="Roboto"/>
              <a:cs typeface="Roboto"/>
              <a:sym typeface="Roboto"/>
            </a:endParaRPr>
          </a:p>
          <a:p>
            <a:pPr marL="914400" lvl="0" indent="-368300" algn="l" rtl="0">
              <a:lnSpc>
                <a:spcPct val="107916"/>
              </a:lnSpc>
              <a:spcBef>
                <a:spcPts val="0"/>
              </a:spcBef>
              <a:spcAft>
                <a:spcPts val="0"/>
              </a:spcAft>
              <a:buClr>
                <a:srgbClr val="434343"/>
              </a:buClr>
              <a:buSzPts val="2200"/>
              <a:buFont typeface="Roboto"/>
              <a:buAutoNum type="arabicParenR"/>
            </a:pPr>
            <a:r>
              <a:rPr lang="en-US" sz="2200">
                <a:solidFill>
                  <a:srgbClr val="434343"/>
                </a:solidFill>
                <a:latin typeface="Roboto"/>
                <a:ea typeface="Roboto"/>
                <a:cs typeface="Roboto"/>
                <a:sym typeface="Roboto"/>
              </a:rPr>
              <a:t>Supporting providers with capacity building funding and implementation support </a:t>
            </a:r>
            <a:endParaRPr sz="2200">
              <a:solidFill>
                <a:srgbClr val="434343"/>
              </a:solidFill>
              <a:latin typeface="Roboto"/>
              <a:ea typeface="Roboto"/>
              <a:cs typeface="Roboto"/>
              <a:sym typeface="Roboto"/>
            </a:endParaRPr>
          </a:p>
          <a:p>
            <a:pPr marL="914400" lvl="0" indent="-368300" algn="l" rtl="0">
              <a:lnSpc>
                <a:spcPct val="107916"/>
              </a:lnSpc>
              <a:spcBef>
                <a:spcPts val="0"/>
              </a:spcBef>
              <a:spcAft>
                <a:spcPts val="0"/>
              </a:spcAft>
              <a:buClr>
                <a:srgbClr val="434343"/>
              </a:buClr>
              <a:buSzPts val="2200"/>
              <a:buFont typeface="Roboto"/>
              <a:buAutoNum type="arabicParenR"/>
            </a:pPr>
            <a:r>
              <a:rPr lang="en-US" sz="2200">
                <a:solidFill>
                  <a:srgbClr val="434343"/>
                </a:solidFill>
                <a:latin typeface="Roboto"/>
                <a:ea typeface="Roboto"/>
                <a:cs typeface="Roboto"/>
                <a:sym typeface="Roboto"/>
              </a:rPr>
              <a:t>Covening OST providers around best practices and coordination of services</a:t>
            </a:r>
            <a:endParaRPr sz="2200">
              <a:solidFill>
                <a:srgbClr val="434343"/>
              </a:solidFill>
              <a:latin typeface="Roboto"/>
              <a:ea typeface="Roboto"/>
              <a:cs typeface="Roboto"/>
              <a:sym typeface="Roboto"/>
            </a:endParaRPr>
          </a:p>
          <a:p>
            <a:pPr marL="0" lvl="0" indent="0" algn="l" rtl="0">
              <a:lnSpc>
                <a:spcPct val="90000"/>
              </a:lnSpc>
              <a:spcBef>
                <a:spcPts val="1000"/>
              </a:spcBef>
              <a:spcAft>
                <a:spcPts val="0"/>
              </a:spcAft>
              <a:buSzPts val="1800"/>
              <a:buNone/>
            </a:pPr>
            <a:endParaRPr sz="2200">
              <a:solidFill>
                <a:srgbClr val="43434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f05ba4bbb2_0_30"/>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37" name="Google Shape;137;gf05ba4bbb2_0_30"/>
          <p:cNvSpPr/>
          <p:nvPr/>
        </p:nvSpPr>
        <p:spPr>
          <a:xfrm rot="1014322">
            <a:off x="5542876" y="-12597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gf05ba4bbb2_0_30"/>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39" name="Google Shape;139;gf05ba4bbb2_0_30"/>
          <p:cNvSpPr txBox="1">
            <a:spLocks noGrp="1"/>
          </p:cNvSpPr>
          <p:nvPr>
            <p:ph type="body" idx="1"/>
          </p:nvPr>
        </p:nvSpPr>
        <p:spPr>
          <a:xfrm>
            <a:off x="652200" y="1316075"/>
            <a:ext cx="110400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7916"/>
              </a:lnSpc>
              <a:spcBef>
                <a:spcPts val="0"/>
              </a:spcBef>
              <a:spcAft>
                <a:spcPts val="0"/>
              </a:spcAft>
              <a:buNone/>
            </a:pPr>
            <a:r>
              <a:rPr lang="en-US" sz="2500">
                <a:solidFill>
                  <a:srgbClr val="434343"/>
                </a:solidFill>
                <a:latin typeface="Roboto"/>
                <a:ea typeface="Roboto"/>
                <a:cs typeface="Roboto"/>
                <a:sym typeface="Roboto"/>
              </a:rPr>
              <a:t>Overall, </a:t>
            </a:r>
            <a:r>
              <a:rPr lang="en-US" sz="2500" b="1">
                <a:solidFill>
                  <a:srgbClr val="434343"/>
                </a:solidFill>
                <a:latin typeface="Roboto"/>
                <a:ea typeface="Roboto"/>
                <a:cs typeface="Roboto"/>
                <a:sym typeface="Roboto"/>
              </a:rPr>
              <a:t>47 organizations </a:t>
            </a:r>
            <a:r>
              <a:rPr lang="en-US" sz="2500">
                <a:solidFill>
                  <a:srgbClr val="434343"/>
                </a:solidFill>
                <a:latin typeface="Roboto"/>
                <a:ea typeface="Roboto"/>
                <a:cs typeface="Roboto"/>
                <a:sym typeface="Roboto"/>
              </a:rPr>
              <a:t>signed up for the collaborative. </a:t>
            </a:r>
            <a:endParaRPr sz="2500">
              <a:solidFill>
                <a:srgbClr val="434343"/>
              </a:solidFill>
              <a:latin typeface="Roboto"/>
              <a:ea typeface="Roboto"/>
              <a:cs typeface="Roboto"/>
              <a:sym typeface="Roboto"/>
            </a:endParaRPr>
          </a:p>
          <a:p>
            <a:pPr marL="0" lvl="0" indent="0" algn="l" rtl="0">
              <a:lnSpc>
                <a:spcPct val="107916"/>
              </a:lnSpc>
              <a:spcBef>
                <a:spcPts val="0"/>
              </a:spcBef>
              <a:spcAft>
                <a:spcPts val="0"/>
              </a:spcAft>
              <a:buNone/>
            </a:pPr>
            <a:endParaRPr sz="2264">
              <a:solidFill>
                <a:srgbClr val="434343"/>
              </a:solidFill>
              <a:latin typeface="Roboto"/>
              <a:ea typeface="Roboto"/>
              <a:cs typeface="Roboto"/>
              <a:sym typeface="Roboto"/>
            </a:endParaRPr>
          </a:p>
          <a:p>
            <a:pPr marL="0" lvl="0" indent="0" algn="l" rtl="0">
              <a:lnSpc>
                <a:spcPct val="107000"/>
              </a:lnSpc>
              <a:spcBef>
                <a:spcPts val="0"/>
              </a:spcBef>
              <a:spcAft>
                <a:spcPts val="0"/>
              </a:spcAft>
              <a:buClr>
                <a:schemeClr val="dk1"/>
              </a:buClr>
              <a:buSzPct val="48571"/>
              <a:buFont typeface="Arial"/>
              <a:buNone/>
            </a:pPr>
            <a:r>
              <a:rPr lang="en-US" sz="2264">
                <a:solidFill>
                  <a:srgbClr val="434343"/>
                </a:solidFill>
                <a:latin typeface="Roboto"/>
                <a:ea typeface="Roboto"/>
                <a:cs typeface="Roboto"/>
                <a:sym typeface="Roboto"/>
              </a:rPr>
              <a:t>In order to participate in the collaborative, organizations had to meet the following requirements:</a:t>
            </a:r>
            <a:endParaRPr sz="2264">
              <a:solidFill>
                <a:srgbClr val="434343"/>
              </a:solidFill>
              <a:latin typeface="Roboto"/>
              <a:ea typeface="Roboto"/>
              <a:cs typeface="Roboto"/>
              <a:sym typeface="Roboto"/>
            </a:endParaRPr>
          </a:p>
          <a:p>
            <a:pPr marL="914400" lvl="0" indent="0" algn="l" rtl="0">
              <a:lnSpc>
                <a:spcPct val="107000"/>
              </a:lnSpc>
              <a:spcBef>
                <a:spcPts val="0"/>
              </a:spcBef>
              <a:spcAft>
                <a:spcPts val="0"/>
              </a:spcAft>
              <a:buClr>
                <a:schemeClr val="dk1"/>
              </a:buClr>
              <a:buSzPct val="48571"/>
              <a:buFont typeface="Arial"/>
              <a:buNone/>
            </a:pPr>
            <a:r>
              <a:rPr lang="en-US" sz="2264">
                <a:solidFill>
                  <a:srgbClr val="434343"/>
                </a:solidFill>
                <a:latin typeface="Roboto"/>
                <a:ea typeface="Roboto"/>
                <a:cs typeface="Roboto"/>
                <a:sym typeface="Roboto"/>
              </a:rPr>
              <a:t>A. 	Applicant must be currently qualified to conduct business in the State of Florida.</a:t>
            </a:r>
            <a:endParaRPr sz="2264">
              <a:solidFill>
                <a:srgbClr val="434343"/>
              </a:solidFill>
              <a:latin typeface="Roboto"/>
              <a:ea typeface="Roboto"/>
              <a:cs typeface="Roboto"/>
              <a:sym typeface="Roboto"/>
            </a:endParaRPr>
          </a:p>
          <a:p>
            <a:pPr marL="914400" lvl="0" indent="0" algn="l" rtl="0">
              <a:lnSpc>
                <a:spcPct val="107000"/>
              </a:lnSpc>
              <a:spcBef>
                <a:spcPts val="0"/>
              </a:spcBef>
              <a:spcAft>
                <a:spcPts val="0"/>
              </a:spcAft>
              <a:buClr>
                <a:schemeClr val="dk1"/>
              </a:buClr>
              <a:buSzPct val="48571"/>
              <a:buFont typeface="Arial"/>
              <a:buNone/>
            </a:pPr>
            <a:r>
              <a:rPr lang="en-US" sz="2264">
                <a:solidFill>
                  <a:srgbClr val="434343"/>
                </a:solidFill>
                <a:latin typeface="Roboto"/>
                <a:ea typeface="Roboto"/>
                <a:cs typeface="Roboto"/>
                <a:sym typeface="Roboto"/>
              </a:rPr>
              <a:t>B. 	Applicant must not be an Alachua County Public school or charter school approved by any public school system in the State of Florida.</a:t>
            </a:r>
            <a:endParaRPr sz="2264">
              <a:solidFill>
                <a:srgbClr val="434343"/>
              </a:solidFill>
              <a:latin typeface="Roboto"/>
              <a:ea typeface="Roboto"/>
              <a:cs typeface="Roboto"/>
              <a:sym typeface="Roboto"/>
            </a:endParaRPr>
          </a:p>
          <a:p>
            <a:pPr marL="914400" lvl="0" indent="0" algn="l" rtl="0">
              <a:lnSpc>
                <a:spcPct val="107000"/>
              </a:lnSpc>
              <a:spcBef>
                <a:spcPts val="0"/>
              </a:spcBef>
              <a:spcAft>
                <a:spcPts val="0"/>
              </a:spcAft>
              <a:buClr>
                <a:schemeClr val="dk1"/>
              </a:buClr>
              <a:buSzPct val="48571"/>
              <a:buFont typeface="Arial"/>
              <a:buNone/>
            </a:pPr>
            <a:r>
              <a:rPr lang="en-US" sz="2264">
                <a:solidFill>
                  <a:srgbClr val="434343"/>
                </a:solidFill>
                <a:latin typeface="Roboto"/>
                <a:ea typeface="Roboto"/>
                <a:cs typeface="Roboto"/>
                <a:sym typeface="Roboto"/>
              </a:rPr>
              <a:t>C. 	Applicant must have experience working with youth in out-of school time and focus on promoting positive youth development in a safe and enriching environment.</a:t>
            </a:r>
            <a:endParaRPr sz="2264">
              <a:solidFill>
                <a:srgbClr val="434343"/>
              </a:solidFill>
              <a:latin typeface="Roboto"/>
              <a:ea typeface="Roboto"/>
              <a:cs typeface="Roboto"/>
              <a:sym typeface="Roboto"/>
            </a:endParaRPr>
          </a:p>
          <a:p>
            <a:pPr marL="914400" lvl="0" indent="0" algn="l" rtl="0">
              <a:lnSpc>
                <a:spcPct val="107000"/>
              </a:lnSpc>
              <a:spcBef>
                <a:spcPts val="0"/>
              </a:spcBef>
              <a:spcAft>
                <a:spcPts val="0"/>
              </a:spcAft>
              <a:buClr>
                <a:schemeClr val="dk1"/>
              </a:buClr>
              <a:buSzPct val="48571"/>
              <a:buFont typeface="Arial"/>
              <a:buNone/>
            </a:pPr>
            <a:r>
              <a:rPr lang="en-US" sz="2264">
                <a:solidFill>
                  <a:srgbClr val="434343"/>
                </a:solidFill>
                <a:latin typeface="Roboto"/>
                <a:ea typeface="Roboto"/>
                <a:cs typeface="Roboto"/>
                <a:sym typeface="Roboto"/>
              </a:rPr>
              <a:t>D.	Applicant must plan to offer in person OST services for after school 2021-2022  and/or Summer 2022 for children in grades K to 12th living in Alachua County</a:t>
            </a:r>
            <a:endParaRPr sz="2264">
              <a:solidFill>
                <a:srgbClr val="434343"/>
              </a:solidFill>
              <a:latin typeface="Roboto"/>
              <a:ea typeface="Roboto"/>
              <a:cs typeface="Roboto"/>
              <a:sym typeface="Roboto"/>
            </a:endParaRPr>
          </a:p>
          <a:p>
            <a:pPr marL="0" lvl="0" indent="0" algn="l" rtl="0">
              <a:lnSpc>
                <a:spcPct val="107916"/>
              </a:lnSpc>
              <a:spcBef>
                <a:spcPts val="0"/>
              </a:spcBef>
              <a:spcAft>
                <a:spcPts val="0"/>
              </a:spcAft>
              <a:buNone/>
            </a:pPr>
            <a:endParaRPr sz="2500">
              <a:solidFill>
                <a:srgbClr val="434343"/>
              </a:solidFill>
              <a:latin typeface="Roboto"/>
              <a:ea typeface="Roboto"/>
              <a:cs typeface="Roboto"/>
              <a:sym typeface="Roboto"/>
            </a:endParaRPr>
          </a:p>
        </p:txBody>
      </p:sp>
      <p:sp>
        <p:nvSpPr>
          <p:cNvPr id="140" name="Google Shape;140;gf05ba4bbb2_0_30"/>
          <p:cNvSpPr txBox="1">
            <a:spLocks noGrp="1"/>
          </p:cNvSpPr>
          <p:nvPr>
            <p:ph type="title"/>
          </p:nvPr>
        </p:nvSpPr>
        <p:spPr>
          <a:xfrm>
            <a:off x="588850" y="350150"/>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Background of Youth Development Collaborative</a:t>
            </a:r>
            <a:endParaRPr sz="3500"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f05ba4bbb2_0_38"/>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46" name="Google Shape;146;gf05ba4bbb2_0_38"/>
          <p:cNvSpPr/>
          <p:nvPr/>
        </p:nvSpPr>
        <p:spPr>
          <a:xfrm rot="1014322">
            <a:off x="5542876" y="-125978"/>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f05ba4bbb2_0_38"/>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48" name="Google Shape;148;gf05ba4bbb2_0_38"/>
          <p:cNvSpPr txBox="1">
            <a:spLocks noGrp="1"/>
          </p:cNvSpPr>
          <p:nvPr>
            <p:ph type="body" idx="1"/>
          </p:nvPr>
        </p:nvSpPr>
        <p:spPr>
          <a:xfrm>
            <a:off x="530375" y="1119175"/>
            <a:ext cx="11372400" cy="4710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900">
                <a:solidFill>
                  <a:srgbClr val="434343"/>
                </a:solidFill>
                <a:latin typeface="Roboto"/>
                <a:ea typeface="Roboto"/>
                <a:cs typeface="Roboto"/>
                <a:sym typeface="Roboto"/>
              </a:rPr>
              <a:t>In October of 2021, CTAC hosted free training for collaborative members. The training intent was to equip providers with the foundational knowledge needed to develop and implement a capacity building plan.  These trainings include:</a:t>
            </a:r>
            <a:endParaRPr sz="1900">
              <a:solidFill>
                <a:srgbClr val="434343"/>
              </a:solidFill>
              <a:latin typeface="Roboto"/>
              <a:ea typeface="Roboto"/>
              <a:cs typeface="Roboto"/>
              <a:sym typeface="Roboto"/>
            </a:endParaRPr>
          </a:p>
          <a:p>
            <a:pPr marL="457200" lvl="0" indent="0" algn="l" rtl="0">
              <a:lnSpc>
                <a:spcPct val="107000"/>
              </a:lnSpc>
              <a:spcBef>
                <a:spcPts val="0"/>
              </a:spcBef>
              <a:spcAft>
                <a:spcPts val="0"/>
              </a:spcAft>
              <a:buNone/>
            </a:pPr>
            <a:r>
              <a:rPr lang="en-US" sz="1900">
                <a:solidFill>
                  <a:srgbClr val="434343"/>
                </a:solidFill>
                <a:latin typeface="Roboto"/>
                <a:ea typeface="Roboto"/>
                <a:cs typeface="Roboto"/>
                <a:sym typeface="Roboto"/>
              </a:rPr>
              <a:t>●  	October 13th - Youth Development Collaborative Overview and Doing Business with the Trust (Not Required, Recommended)</a:t>
            </a:r>
            <a:endParaRPr sz="1900">
              <a:solidFill>
                <a:srgbClr val="434343"/>
              </a:solidFill>
              <a:latin typeface="Roboto"/>
              <a:ea typeface="Roboto"/>
              <a:cs typeface="Roboto"/>
              <a:sym typeface="Roboto"/>
            </a:endParaRPr>
          </a:p>
          <a:p>
            <a:pPr marL="457200" lvl="0" indent="0" algn="l" rtl="0">
              <a:lnSpc>
                <a:spcPct val="107000"/>
              </a:lnSpc>
              <a:spcBef>
                <a:spcPts val="0"/>
              </a:spcBef>
              <a:spcAft>
                <a:spcPts val="0"/>
              </a:spcAft>
              <a:buNone/>
            </a:pPr>
            <a:r>
              <a:rPr lang="en-US" sz="1900">
                <a:solidFill>
                  <a:srgbClr val="434343"/>
                </a:solidFill>
                <a:latin typeface="Roboto"/>
                <a:ea typeface="Roboto"/>
                <a:cs typeface="Roboto"/>
                <a:sym typeface="Roboto"/>
              </a:rPr>
              <a:t>●  	October 18th - Florida Afterschool Network Training (Required for all)</a:t>
            </a:r>
            <a:endParaRPr sz="1900">
              <a:solidFill>
                <a:srgbClr val="434343"/>
              </a:solidFill>
              <a:latin typeface="Roboto"/>
              <a:ea typeface="Roboto"/>
              <a:cs typeface="Roboto"/>
              <a:sym typeface="Roboto"/>
            </a:endParaRPr>
          </a:p>
          <a:p>
            <a:pPr marL="457200" lvl="0" indent="0" algn="l" rtl="0">
              <a:lnSpc>
                <a:spcPct val="107000"/>
              </a:lnSpc>
              <a:spcBef>
                <a:spcPts val="0"/>
              </a:spcBef>
              <a:spcAft>
                <a:spcPts val="0"/>
              </a:spcAft>
              <a:buNone/>
            </a:pPr>
            <a:r>
              <a:rPr lang="en-US" sz="1900">
                <a:solidFill>
                  <a:srgbClr val="434343"/>
                </a:solidFill>
                <a:latin typeface="Roboto"/>
                <a:ea typeface="Roboto"/>
                <a:cs typeface="Roboto"/>
                <a:sym typeface="Roboto"/>
              </a:rPr>
              <a:t>●  	October 20th - Early Learning Coalition School Readiness (only required for providers serving elementary-age children)</a:t>
            </a:r>
            <a:endParaRPr sz="1900">
              <a:solidFill>
                <a:srgbClr val="434343"/>
              </a:solidFill>
              <a:latin typeface="Roboto"/>
              <a:ea typeface="Roboto"/>
              <a:cs typeface="Roboto"/>
              <a:sym typeface="Roboto"/>
            </a:endParaRPr>
          </a:p>
          <a:p>
            <a:pPr marL="457200" lvl="0" indent="0" algn="l" rtl="0">
              <a:lnSpc>
                <a:spcPct val="107000"/>
              </a:lnSpc>
              <a:spcBef>
                <a:spcPts val="0"/>
              </a:spcBef>
              <a:spcAft>
                <a:spcPts val="0"/>
              </a:spcAft>
              <a:buNone/>
            </a:pPr>
            <a:r>
              <a:rPr lang="en-US" sz="1900">
                <a:solidFill>
                  <a:srgbClr val="434343"/>
                </a:solidFill>
                <a:latin typeface="Roboto"/>
                <a:ea typeface="Roboto"/>
                <a:cs typeface="Roboto"/>
                <a:sym typeface="Roboto"/>
              </a:rPr>
              <a:t>●  	October 27th - DCF Licensing (only required for providers serving elementary-age children in afterschool and do not currently have DCF license or exemption)</a:t>
            </a:r>
            <a:endParaRPr sz="1900">
              <a:solidFill>
                <a:srgbClr val="434343"/>
              </a:solidFill>
              <a:latin typeface="Roboto"/>
              <a:ea typeface="Roboto"/>
              <a:cs typeface="Roboto"/>
              <a:sym typeface="Roboto"/>
            </a:endParaRPr>
          </a:p>
          <a:p>
            <a:pPr marL="457200" lvl="0" indent="0" algn="l" rtl="0">
              <a:lnSpc>
                <a:spcPct val="107000"/>
              </a:lnSpc>
              <a:spcBef>
                <a:spcPts val="0"/>
              </a:spcBef>
              <a:spcAft>
                <a:spcPts val="0"/>
              </a:spcAft>
              <a:buNone/>
            </a:pPr>
            <a:r>
              <a:rPr lang="en-US" sz="1900">
                <a:solidFill>
                  <a:srgbClr val="434343"/>
                </a:solidFill>
                <a:latin typeface="Roboto"/>
                <a:ea typeface="Roboto"/>
                <a:cs typeface="Roboto"/>
                <a:sym typeface="Roboto"/>
              </a:rPr>
              <a:t>●  	November 4th - Florida Afterschool Network Training Part 2 </a:t>
            </a:r>
            <a:endParaRPr sz="1900">
              <a:solidFill>
                <a:srgbClr val="434343"/>
              </a:solidFill>
              <a:latin typeface="Roboto"/>
              <a:ea typeface="Roboto"/>
              <a:cs typeface="Roboto"/>
              <a:sym typeface="Roboto"/>
            </a:endParaRPr>
          </a:p>
          <a:p>
            <a:pPr marL="457200" lvl="0" indent="0" algn="l" rtl="0">
              <a:lnSpc>
                <a:spcPct val="107000"/>
              </a:lnSpc>
              <a:spcBef>
                <a:spcPts val="0"/>
              </a:spcBef>
              <a:spcAft>
                <a:spcPts val="0"/>
              </a:spcAft>
              <a:buNone/>
            </a:pPr>
            <a:endParaRPr sz="1900">
              <a:solidFill>
                <a:srgbClr val="434343"/>
              </a:solidFill>
              <a:latin typeface="Roboto"/>
              <a:ea typeface="Roboto"/>
              <a:cs typeface="Roboto"/>
              <a:sym typeface="Roboto"/>
            </a:endParaRPr>
          </a:p>
          <a:p>
            <a:pPr marL="0" lvl="0" indent="0" algn="l" rtl="0">
              <a:lnSpc>
                <a:spcPct val="107000"/>
              </a:lnSpc>
              <a:spcBef>
                <a:spcPts val="0"/>
              </a:spcBef>
              <a:spcAft>
                <a:spcPts val="0"/>
              </a:spcAft>
              <a:buClr>
                <a:schemeClr val="dk1"/>
              </a:buClr>
              <a:buSzPts val="1100"/>
              <a:buFont typeface="Arial"/>
              <a:buNone/>
            </a:pPr>
            <a:r>
              <a:rPr lang="en-US" sz="1900" b="1">
                <a:solidFill>
                  <a:srgbClr val="434343"/>
                </a:solidFill>
                <a:latin typeface="Roboto"/>
                <a:ea typeface="Roboto"/>
                <a:cs typeface="Roboto"/>
                <a:sym typeface="Roboto"/>
              </a:rPr>
              <a:t>Attendance at trainings was mandatory to be eligible for the capacity building funding included in this ITN.</a:t>
            </a:r>
            <a:endParaRPr sz="1900" b="1">
              <a:solidFill>
                <a:srgbClr val="434343"/>
              </a:solidFill>
              <a:latin typeface="Roboto"/>
              <a:ea typeface="Roboto"/>
              <a:cs typeface="Roboto"/>
              <a:sym typeface="Roboto"/>
            </a:endParaRPr>
          </a:p>
        </p:txBody>
      </p:sp>
      <p:sp>
        <p:nvSpPr>
          <p:cNvPr id="149" name="Google Shape;149;gf05ba4bbb2_0_38"/>
          <p:cNvSpPr txBox="1">
            <a:spLocks noGrp="1"/>
          </p:cNvSpPr>
          <p:nvPr>
            <p:ph type="title"/>
          </p:nvPr>
        </p:nvSpPr>
        <p:spPr>
          <a:xfrm>
            <a:off x="530375" y="36512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Background of Youth Development Collaborative</a:t>
            </a:r>
            <a:endParaRPr sz="3500"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00bf98f999_0_101"/>
          <p:cNvSpPr/>
          <p:nvPr/>
        </p:nvSpPr>
        <p:spPr>
          <a:xfrm>
            <a:off x="0" y="0"/>
            <a:ext cx="5259300" cy="6424800"/>
          </a:xfrm>
          <a:prstGeom prst="rect">
            <a:avLst/>
          </a:prstGeom>
          <a:solidFill>
            <a:srgbClr val="2B7E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100bf98f999_0_101"/>
          <p:cNvPicPr preferRelativeResize="0"/>
          <p:nvPr/>
        </p:nvPicPr>
        <p:blipFill rotWithShape="1">
          <a:blip r:embed="rId3">
            <a:alphaModFix/>
          </a:blip>
          <a:srcRect/>
          <a:stretch/>
        </p:blipFill>
        <p:spPr>
          <a:xfrm>
            <a:off x="10999503" y="0"/>
            <a:ext cx="1192497" cy="1119171"/>
          </a:xfrm>
          <a:prstGeom prst="rect">
            <a:avLst/>
          </a:prstGeom>
          <a:noFill/>
          <a:ln>
            <a:noFill/>
          </a:ln>
        </p:spPr>
      </p:pic>
      <p:pic>
        <p:nvPicPr>
          <p:cNvPr id="156" name="Google Shape;156;g100bf98f999_0_101"/>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57" name="Google Shape;157;g100bf98f999_0_101"/>
          <p:cNvSpPr txBox="1">
            <a:spLocks noGrp="1"/>
          </p:cNvSpPr>
          <p:nvPr>
            <p:ph type="title"/>
          </p:nvPr>
        </p:nvSpPr>
        <p:spPr>
          <a:xfrm>
            <a:off x="234900" y="1480200"/>
            <a:ext cx="4789500" cy="34644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Funding</a:t>
            </a:r>
            <a:endParaRPr sz="39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3200"/>
              <a:buNone/>
            </a:pPr>
            <a:r>
              <a:rPr lang="en-US" sz="3900" b="1">
                <a:solidFill>
                  <a:schemeClr val="lt1"/>
                </a:solidFill>
                <a:latin typeface="Roboto"/>
                <a:ea typeface="Roboto"/>
                <a:cs typeface="Roboto"/>
                <a:sym typeface="Roboto"/>
              </a:rPr>
              <a:t>Overview</a:t>
            </a:r>
            <a:endParaRPr sz="39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3200"/>
              <a:buNone/>
            </a:pPr>
            <a:endParaRPr sz="3900" b="1">
              <a:solidFill>
                <a:schemeClr val="lt1"/>
              </a:solidFill>
              <a:latin typeface="Roboto"/>
              <a:ea typeface="Roboto"/>
              <a:cs typeface="Roboto"/>
              <a:sym typeface="Roboto"/>
            </a:endParaRPr>
          </a:p>
          <a:p>
            <a:pPr marL="0" lvl="0" indent="0" algn="ctr" rtl="0">
              <a:lnSpc>
                <a:spcPct val="100000"/>
              </a:lnSpc>
              <a:spcBef>
                <a:spcPts val="0"/>
              </a:spcBef>
              <a:spcAft>
                <a:spcPts val="0"/>
              </a:spcAft>
              <a:buSzPts val="3200"/>
              <a:buNone/>
            </a:pPr>
            <a:endParaRPr sz="3900" b="1">
              <a:solidFill>
                <a:schemeClr val="lt1"/>
              </a:solidFill>
              <a:latin typeface="Roboto"/>
              <a:ea typeface="Roboto"/>
              <a:cs typeface="Roboto"/>
              <a:sym typeface="Roboto"/>
            </a:endParaRPr>
          </a:p>
        </p:txBody>
      </p:sp>
      <p:pic>
        <p:nvPicPr>
          <p:cNvPr id="158" name="Google Shape;158;g100bf98f999_0_101"/>
          <p:cNvPicPr preferRelativeResize="0">
            <a:picLocks noGrp="1"/>
          </p:cNvPicPr>
          <p:nvPr>
            <p:ph type="pic" idx="2"/>
          </p:nvPr>
        </p:nvPicPr>
        <p:blipFill rotWithShape="1">
          <a:blip r:embed="rId5">
            <a:alphaModFix/>
          </a:blip>
          <a:srcRect l="14383" r="14376"/>
          <a:stretch/>
        </p:blipFill>
        <p:spPr>
          <a:xfrm>
            <a:off x="5660700" y="1119175"/>
            <a:ext cx="6005342" cy="4741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100bf98f999_0_263"/>
          <p:cNvPicPr preferRelativeResize="0"/>
          <p:nvPr/>
        </p:nvPicPr>
        <p:blipFill rotWithShape="1">
          <a:blip r:embed="rId3">
            <a:alphaModFix/>
          </a:blip>
          <a:srcRect/>
          <a:stretch/>
        </p:blipFill>
        <p:spPr>
          <a:xfrm>
            <a:off x="10999503" y="0"/>
            <a:ext cx="1192497" cy="1119171"/>
          </a:xfrm>
          <a:prstGeom prst="rect">
            <a:avLst/>
          </a:prstGeom>
          <a:noFill/>
          <a:ln>
            <a:noFill/>
          </a:ln>
        </p:spPr>
      </p:pic>
      <p:sp>
        <p:nvSpPr>
          <p:cNvPr id="164" name="Google Shape;164;g100bf98f999_0_263"/>
          <p:cNvSpPr/>
          <p:nvPr/>
        </p:nvSpPr>
        <p:spPr>
          <a:xfrm rot="1014322">
            <a:off x="5542926" y="-125963"/>
            <a:ext cx="3163089" cy="418272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g100bf98f999_0_263"/>
          <p:cNvPicPr preferRelativeResize="0"/>
          <p:nvPr/>
        </p:nvPicPr>
        <p:blipFill rotWithShape="1">
          <a:blip r:embed="rId4">
            <a:alphaModFix/>
          </a:blip>
          <a:srcRect/>
          <a:stretch/>
        </p:blipFill>
        <p:spPr>
          <a:xfrm>
            <a:off x="0" y="6424863"/>
            <a:ext cx="12344401" cy="837447"/>
          </a:xfrm>
          <a:prstGeom prst="rect">
            <a:avLst/>
          </a:prstGeom>
          <a:noFill/>
          <a:ln>
            <a:noFill/>
          </a:ln>
        </p:spPr>
      </p:pic>
      <p:sp>
        <p:nvSpPr>
          <p:cNvPr id="166" name="Google Shape;166;g100bf98f999_0_263"/>
          <p:cNvSpPr txBox="1">
            <a:spLocks noGrp="1"/>
          </p:cNvSpPr>
          <p:nvPr>
            <p:ph type="title"/>
          </p:nvPr>
        </p:nvSpPr>
        <p:spPr>
          <a:xfrm>
            <a:off x="530375" y="204775"/>
            <a:ext cx="10515600" cy="630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800"/>
              <a:buNone/>
            </a:pPr>
            <a:r>
              <a:rPr lang="en-US" sz="3500" b="1">
                <a:latin typeface="Roboto"/>
                <a:ea typeface="Roboto"/>
                <a:cs typeface="Roboto"/>
                <a:sym typeface="Roboto"/>
              </a:rPr>
              <a:t>Funding Opportunity</a:t>
            </a:r>
            <a:endParaRPr sz="3500" b="1">
              <a:latin typeface="Roboto"/>
              <a:ea typeface="Roboto"/>
              <a:cs typeface="Roboto"/>
              <a:sym typeface="Roboto"/>
            </a:endParaRPr>
          </a:p>
        </p:txBody>
      </p:sp>
      <p:sp>
        <p:nvSpPr>
          <p:cNvPr id="167" name="Google Shape;167;g100bf98f999_0_263"/>
          <p:cNvSpPr txBox="1">
            <a:spLocks noGrp="1"/>
          </p:cNvSpPr>
          <p:nvPr>
            <p:ph type="body" idx="1"/>
          </p:nvPr>
        </p:nvSpPr>
        <p:spPr>
          <a:xfrm>
            <a:off x="530375" y="1200175"/>
            <a:ext cx="11372400" cy="4710300"/>
          </a:xfrm>
          <a:prstGeom prst="rect">
            <a:avLst/>
          </a:prstGeom>
          <a:noFill/>
          <a:ln>
            <a:noFill/>
          </a:ln>
        </p:spPr>
        <p:txBody>
          <a:bodyPr spcFirstLastPara="1" wrap="square" lIns="91425" tIns="45700" rIns="91425" bIns="45700" anchor="t" anchorCtr="0">
            <a:noAutofit/>
          </a:bodyPr>
          <a:lstStyle/>
          <a:p>
            <a:pPr marL="0" lvl="0" indent="0" algn="just" rtl="0">
              <a:lnSpc>
                <a:spcPct val="114000"/>
              </a:lnSpc>
              <a:spcBef>
                <a:spcPts val="730"/>
              </a:spcBef>
              <a:spcAft>
                <a:spcPts val="0"/>
              </a:spcAft>
              <a:buNone/>
            </a:pPr>
            <a:r>
              <a:rPr lang="en-US" sz="2200">
                <a:latin typeface="Roboto"/>
                <a:ea typeface="Roboto"/>
                <a:cs typeface="Roboto"/>
                <a:sym typeface="Roboto"/>
              </a:rPr>
              <a:t>By approval of Resolution 2022-1 on November 8th, 2021, The Children's Trust of Alachua County seeks qualified out-of-school time (OST) providers who are interested in improving their organizational capacity by funding the development and implementation of a capacity building plan. Eligible applicants will be awarded grants to implement approved capacity-building plans in 2022. The total funding available is $300,000 for approved direct and indirect costs incurred while implementing the capacity building plan between January 1, 2022 and August 31, 2022.</a:t>
            </a:r>
            <a:endParaRPr sz="2200">
              <a:latin typeface="Roboto"/>
              <a:ea typeface="Roboto"/>
              <a:cs typeface="Roboto"/>
              <a:sym typeface="Roboto"/>
            </a:endParaRPr>
          </a:p>
          <a:p>
            <a:pPr marL="0" lvl="0" indent="0" algn="just" rtl="0">
              <a:lnSpc>
                <a:spcPct val="114000"/>
              </a:lnSpc>
              <a:spcBef>
                <a:spcPts val="730"/>
              </a:spcBef>
              <a:spcAft>
                <a:spcPts val="0"/>
              </a:spcAft>
              <a:buClr>
                <a:schemeClr val="dk1"/>
              </a:buClr>
              <a:buFont typeface="Arial"/>
              <a:buNone/>
            </a:pPr>
            <a:r>
              <a:rPr lang="en-US" sz="2200">
                <a:latin typeface="Roboto"/>
                <a:ea typeface="Roboto"/>
                <a:cs typeface="Roboto"/>
                <a:sym typeface="Roboto"/>
              </a:rPr>
              <a:t> </a:t>
            </a:r>
            <a:endParaRPr sz="2200">
              <a:latin typeface="Roboto"/>
              <a:ea typeface="Roboto"/>
              <a:cs typeface="Roboto"/>
              <a:sym typeface="Roboto"/>
            </a:endParaRPr>
          </a:p>
          <a:p>
            <a:pPr marL="0" lvl="0" indent="0" algn="l" rtl="0">
              <a:lnSpc>
                <a:spcPct val="107916"/>
              </a:lnSpc>
              <a:spcBef>
                <a:spcPts val="0"/>
              </a:spcBef>
              <a:spcAft>
                <a:spcPts val="0"/>
              </a:spcAft>
              <a:buNone/>
            </a:pPr>
            <a:endParaRPr sz="2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4740</Words>
  <Application>Microsoft Macintosh PowerPoint</Application>
  <PresentationFormat>Widescreen</PresentationFormat>
  <Paragraphs>388</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Arial</vt:lpstr>
      <vt:lpstr>Roboto</vt:lpstr>
      <vt:lpstr>Office Theme</vt:lpstr>
      <vt:lpstr>PowerPoint Presentation</vt:lpstr>
      <vt:lpstr>Meeting Technical Details</vt:lpstr>
      <vt:lpstr>Meeting Agenda</vt:lpstr>
      <vt:lpstr>PowerPoint Presentation</vt:lpstr>
      <vt:lpstr>Background of Youth Development Collaborative</vt:lpstr>
      <vt:lpstr>Background of Youth Development Collaborative</vt:lpstr>
      <vt:lpstr>Background of Youth Development Collaborative</vt:lpstr>
      <vt:lpstr>Funding Overview  </vt:lpstr>
      <vt:lpstr>Funding Opportunity</vt:lpstr>
      <vt:lpstr>What is an Invitation to Negotiate (ITN)?</vt:lpstr>
      <vt:lpstr>ITN Purpose &amp; Goals</vt:lpstr>
      <vt:lpstr>ITN Purpose &amp; Goals</vt:lpstr>
      <vt:lpstr>ITN Purpose &amp; Goals</vt:lpstr>
      <vt:lpstr>Minimum Requirements to Bid</vt:lpstr>
      <vt:lpstr>Minimum Requirements to Bid</vt:lpstr>
      <vt:lpstr>Terms of Service</vt:lpstr>
      <vt:lpstr>Solicitation Timeline</vt:lpstr>
      <vt:lpstr>Capacity Building Plan   </vt:lpstr>
      <vt:lpstr>Scope of Services</vt:lpstr>
      <vt:lpstr>Budget</vt:lpstr>
      <vt:lpstr>Budget</vt:lpstr>
      <vt:lpstr>Program Timeline</vt:lpstr>
      <vt:lpstr>Evaluation Criteria</vt:lpstr>
      <vt:lpstr>Review Process</vt:lpstr>
      <vt:lpstr>Review Process</vt:lpstr>
      <vt:lpstr>Negotiation Process</vt:lpstr>
      <vt:lpstr>Question and Answer Process</vt:lpstr>
      <vt:lpstr>Application Process</vt:lpstr>
      <vt:lpstr>How to Apply</vt:lpstr>
      <vt:lpstr>FORM 1 – Prospective Contractor Certification</vt:lpstr>
      <vt:lpstr>FORM 2 – Organizational Information</vt:lpstr>
      <vt:lpstr>FORM 3 – Organizational Capacity Self-Assessment</vt:lpstr>
      <vt:lpstr>Completing the Capacity Building Self- Assessment</vt:lpstr>
      <vt:lpstr>Completing the Capacity Building Self- Assessment</vt:lpstr>
      <vt:lpstr>Identifying and Prioritizing Areas of Improvement</vt:lpstr>
      <vt:lpstr>Identifying and Prioritizing Areas of Improvement</vt:lpstr>
      <vt:lpstr>SMART Goals</vt:lpstr>
      <vt:lpstr>SMART Goal</vt:lpstr>
      <vt:lpstr>FORM 4 – Capacity Building Plan and Budget</vt:lpstr>
      <vt:lpstr>Program Budget</vt:lpstr>
      <vt:lpstr>Quality Standards with a Known Direct Cost</vt:lpstr>
      <vt:lpstr>Quality Standards with Indirect Planning Costs</vt:lpstr>
      <vt:lpstr>Completing the Capacity Building Plan</vt:lpstr>
      <vt:lpstr>Apply to Today</vt:lpstr>
      <vt:lpstr>Apply to Today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Dilernia</dc:creator>
  <cp:lastModifiedBy>Microsoft Office User</cp:lastModifiedBy>
  <cp:revision>1</cp:revision>
  <dcterms:created xsi:type="dcterms:W3CDTF">2020-10-20T23:18:22Z</dcterms:created>
  <dcterms:modified xsi:type="dcterms:W3CDTF">2021-11-10T16:28:26Z</dcterms:modified>
</cp:coreProperties>
</file>